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charts/chart1.xml" ContentType="application/vnd.openxmlformats-officedocument.drawingml.chart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Default Extension="png" ContentType="image/png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Override PartName="/docProps/core.xml" ContentType="application/vnd.openxmlformats-package.core-properties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slides/slide6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2" r:id="rId7"/>
    <p:sldId id="264" r:id="rId8"/>
    <p:sldId id="261" r:id="rId9"/>
    <p:sldId id="265" r:id="rId10"/>
  </p:sldIdLst>
  <p:sldSz cx="9144000" cy="6858000" type="screen4x3"/>
  <p:notesSz cx="7102475" cy="102346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90" autoAdjust="0"/>
    <p:restoredTop sz="94660"/>
  </p:normalViewPr>
  <p:slideViewPr>
    <p:cSldViewPr>
      <p:cViewPr varScale="1">
        <p:scale>
          <a:sx n="154" d="100"/>
          <a:sy n="154" d="100"/>
        </p:scale>
        <p:origin x="-113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viewProps" Target="viewProps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tableStyles" Target="tableStyles.xml"/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2" Type="http://schemas.openxmlformats.org/officeDocument/2006/relationships/printerSettings" Target="printerSettings/printerSettings1.bin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Cartel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style val="34"/>
  <c:chart>
    <c:plotArea>
      <c:layout>
        <c:manualLayout>
          <c:layoutTarget val="inner"/>
          <c:xMode val="edge"/>
          <c:yMode val="edge"/>
          <c:x val="0.118059446587724"/>
          <c:y val="0.037348365545216"/>
          <c:w val="0.859271825952204"/>
          <c:h val="0.770873061321881"/>
        </c:manualLayout>
      </c:layout>
      <c:lineChart>
        <c:grouping val="standard"/>
        <c:ser>
          <c:idx val="0"/>
          <c:order val="0"/>
          <c:tx>
            <c:strRef>
              <c:f>Foglio1!$F$8</c:f>
              <c:strCache>
                <c:ptCount val="1"/>
                <c:pt idx="0">
                  <c:v>Raccolta del risparmio</c:v>
                </c:pt>
              </c:strCache>
            </c:strRef>
          </c:tx>
          <c:marker>
            <c:symbol val="square"/>
            <c:size val="8"/>
          </c:marker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dLblPos val="t"/>
            <c:showVal val="1"/>
          </c:dLbls>
          <c:cat>
            <c:strRef>
              <c:f>Foglio1!$G$7:$J$7</c:f>
              <c:strCache>
                <c:ptCount val="4"/>
                <c:pt idx="0">
                  <c:v>Anno 0</c:v>
                </c:pt>
                <c:pt idx="1">
                  <c:v>Anno 1</c:v>
                </c:pt>
                <c:pt idx="2">
                  <c:v>Anno 2</c:v>
                </c:pt>
                <c:pt idx="3">
                  <c:v>Anno 3</c:v>
                </c:pt>
              </c:strCache>
            </c:strRef>
          </c:cat>
          <c:val>
            <c:numRef>
              <c:f>Foglio1!$G$8:$J$8</c:f>
              <c:numCache>
                <c:formatCode>General</c:formatCode>
                <c:ptCount val="4"/>
                <c:pt idx="0">
                  <c:v>3.0</c:v>
                </c:pt>
                <c:pt idx="1">
                  <c:v>3.0</c:v>
                </c:pt>
                <c:pt idx="2">
                  <c:v>3.0</c:v>
                </c:pt>
                <c:pt idx="3">
                  <c:v>0.0</c:v>
                </c:pt>
              </c:numCache>
            </c:numRef>
          </c:val>
        </c:ser>
        <c:ser>
          <c:idx val="1"/>
          <c:order val="1"/>
          <c:tx>
            <c:strRef>
              <c:f>Foglio1!$F$9</c:f>
              <c:strCache>
                <c:ptCount val="1"/>
                <c:pt idx="0">
                  <c:v>Credito agevolato</c:v>
                </c:pt>
              </c:strCache>
            </c:strRef>
          </c:tx>
          <c:spPr>
            <a:ln>
              <a:solidFill>
                <a:schemeClr val="accent2">
                  <a:lumMod val="75000"/>
                </a:schemeClr>
              </a:solidFill>
            </a:ln>
          </c:spPr>
          <c:marker>
            <c:symbol val="diamond"/>
            <c:size val="9"/>
            <c:spPr>
              <a:solidFill>
                <a:schemeClr val="accent2">
                  <a:lumMod val="75000"/>
                </a:schemeClr>
              </a:solidFill>
              <a:ln>
                <a:solidFill>
                  <a:schemeClr val="accent2">
                    <a:lumMod val="75000"/>
                  </a:schemeClr>
                </a:solidFill>
              </a:ln>
            </c:spPr>
          </c:marker>
          <c:dLbls>
            <c:txPr>
              <a:bodyPr/>
              <a:lstStyle/>
              <a:p>
                <a:pPr>
                  <a:defRPr sz="1400" b="1"/>
                </a:pPr>
                <a:endParaRPr lang="it-IT"/>
              </a:p>
            </c:txPr>
            <c:showVal val="1"/>
          </c:dLbls>
          <c:cat>
            <c:strRef>
              <c:f>Foglio1!$G$7:$J$7</c:f>
              <c:strCache>
                <c:ptCount val="4"/>
                <c:pt idx="0">
                  <c:v>Anno 0</c:v>
                </c:pt>
                <c:pt idx="1">
                  <c:v>Anno 1</c:v>
                </c:pt>
                <c:pt idx="2">
                  <c:v>Anno 2</c:v>
                </c:pt>
                <c:pt idx="3">
                  <c:v>Anno 3</c:v>
                </c:pt>
              </c:strCache>
            </c:strRef>
          </c:cat>
          <c:val>
            <c:numRef>
              <c:f>Foglio1!$G$9:$J$9</c:f>
              <c:numCache>
                <c:formatCode>0.0</c:formatCode>
                <c:ptCount val="4"/>
                <c:pt idx="0" formatCode="General">
                  <c:v>4.0</c:v>
                </c:pt>
                <c:pt idx="1">
                  <c:v>2.666669999999998</c:v>
                </c:pt>
                <c:pt idx="2">
                  <c:v>1.333337</c:v>
                </c:pt>
                <c:pt idx="3" formatCode="General">
                  <c:v>0.0</c:v>
                </c:pt>
              </c:numCache>
            </c:numRef>
          </c:val>
        </c:ser>
        <c:marker val="1"/>
        <c:axId val="521905896"/>
        <c:axId val="521529416"/>
      </c:lineChart>
      <c:catAx>
        <c:axId val="521905896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/>
            </a:pPr>
            <a:endParaRPr lang="it-IT"/>
          </a:p>
        </c:txPr>
        <c:crossAx val="521529416"/>
        <c:crosses val="autoZero"/>
        <c:auto val="1"/>
        <c:lblAlgn val="ctr"/>
        <c:lblOffset val="100"/>
      </c:catAx>
      <c:valAx>
        <c:axId val="521529416"/>
        <c:scaling>
          <c:orientation val="minMax"/>
          <c:max val="4.0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it-IT"/>
          </a:p>
        </c:txPr>
        <c:crossAx val="521905896"/>
        <c:crosses val="autoZero"/>
        <c:crossBetween val="between"/>
      </c:valAx>
      <c:spPr>
        <a:noFill/>
      </c:spPr>
    </c:plotArea>
    <c:legend>
      <c:legendPos val="b"/>
      <c:layout>
        <c:manualLayout>
          <c:xMode val="edge"/>
          <c:yMode val="edge"/>
          <c:x val="0.136628980110098"/>
          <c:y val="0.912747554282988"/>
          <c:w val="0.76752013561796"/>
          <c:h val="0.053429836150517"/>
        </c:manualLayout>
      </c:layout>
      <c:txPr>
        <a:bodyPr/>
        <a:lstStyle/>
        <a:p>
          <a:pPr>
            <a:defRPr sz="1400"/>
          </a:pPr>
          <a:endParaRPr lang="it-IT"/>
        </a:p>
      </c:txPr>
    </c:legend>
    <c:plotVisOnly val="1"/>
  </c:chart>
  <c:txPr>
    <a:bodyPr/>
    <a:lstStyle/>
    <a:p>
      <a:pPr>
        <a:defRPr sz="1200"/>
      </a:pPr>
      <a:endParaRPr lang="it-IT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3077739" cy="511731"/>
          </a:xfrm>
          <a:prstGeom prst="rect">
            <a:avLst/>
          </a:prstGeom>
        </p:spPr>
        <p:txBody>
          <a:bodyPr vert="horz" lIns="94769" tIns="47383" rIns="94769" bIns="47383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023095" y="2"/>
            <a:ext cx="3077739" cy="511731"/>
          </a:xfrm>
          <a:prstGeom prst="rect">
            <a:avLst/>
          </a:prstGeom>
        </p:spPr>
        <p:txBody>
          <a:bodyPr vert="horz" lIns="94769" tIns="47383" rIns="94769" bIns="47383" rtlCol="0"/>
          <a:lstStyle>
            <a:lvl1pPr algn="r">
              <a:defRPr sz="1200"/>
            </a:lvl1pPr>
          </a:lstStyle>
          <a:p>
            <a:fld id="{00CB9F99-D571-4927-8FE7-75B78AF9E47D}" type="datetimeFigureOut">
              <a:rPr lang="it-IT" smtClean="0"/>
              <a:pPr/>
              <a:t>5-04-2012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69" tIns="47383" rIns="94769" bIns="47383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10248" y="4861444"/>
            <a:ext cx="5681980" cy="4605576"/>
          </a:xfrm>
          <a:prstGeom prst="rect">
            <a:avLst/>
          </a:prstGeom>
        </p:spPr>
        <p:txBody>
          <a:bodyPr vert="horz" lIns="94769" tIns="47383" rIns="94769" bIns="47383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3" y="9721108"/>
            <a:ext cx="3077739" cy="511731"/>
          </a:xfrm>
          <a:prstGeom prst="rect">
            <a:avLst/>
          </a:prstGeom>
        </p:spPr>
        <p:txBody>
          <a:bodyPr vert="horz" lIns="94769" tIns="47383" rIns="94769" bIns="47383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023095" y="9721108"/>
            <a:ext cx="3077739" cy="511731"/>
          </a:xfrm>
          <a:prstGeom prst="rect">
            <a:avLst/>
          </a:prstGeom>
        </p:spPr>
        <p:txBody>
          <a:bodyPr vert="horz" lIns="94769" tIns="47383" rIns="94769" bIns="47383" rtlCol="0" anchor="b"/>
          <a:lstStyle>
            <a:lvl1pPr algn="r">
              <a:defRPr sz="1200"/>
            </a:lvl1pPr>
          </a:lstStyle>
          <a:p>
            <a:fld id="{C8084DB5-E6FF-446A-BFB9-8020FBDF9C78}" type="slidenum">
              <a:rPr lang="it-IT" smtClean="0"/>
              <a:pPr/>
              <a:t>‹n.›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Diapositiva tito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A4F6828-0F86-46D1-904D-7D055EDF7036}" type="datetime1">
              <a:rPr lang="it-IT" smtClean="0"/>
              <a:pPr/>
              <a:t>5-04-2012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6565981-A8B8-4F0D-85E2-AEF5F43B4072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49AA6-DB37-4DCC-BBFA-C7F1ABC45D42}" type="datetime1">
              <a:rPr lang="it-IT" smtClean="0"/>
              <a:pPr/>
              <a:t>5-04-2012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65981-A8B8-4F0D-85E2-AEF5F43B4072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1_Titolo e testo vertical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09812C0B-B11A-4BD7-9865-D87D0B904862}" type="datetime1">
              <a:rPr lang="it-IT" smtClean="0"/>
              <a:pPr/>
              <a:t>5-04-2012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it-IT"/>
          </a:p>
        </p:txBody>
      </p:sp>
      <p:sp>
        <p:nvSpPr>
          <p:cNvPr id="7" name="Rettangolo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46565981-A8B8-4F0D-85E2-AEF5F43B4072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CB7D7-AEB8-4346-8F72-49C38450DAAE}" type="datetime1">
              <a:rPr lang="it-IT" smtClean="0"/>
              <a:pPr/>
              <a:t>5-04-2012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6565981-A8B8-4F0D-85E2-AEF5F43B4072}" type="slidenum">
              <a:rPr lang="it-IT" smtClean="0"/>
              <a:pPr/>
              <a:t>‹n.›</a:t>
            </a:fld>
            <a:endParaRPr lang="it-IT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Intestazione sezion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7" name="Rettangolo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2" name="Segnaposto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FBD34F-8C74-432A-BB68-2A85D81F5540}" type="datetime1">
              <a:rPr lang="it-IT" smtClean="0"/>
              <a:pPr/>
              <a:t>5-04-2012</a:t>
            </a:fld>
            <a:endParaRPr lang="it-IT"/>
          </a:p>
        </p:txBody>
      </p:sp>
      <p:sp>
        <p:nvSpPr>
          <p:cNvPr id="13" name="Segnaposto numero diapositiva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46565981-A8B8-4F0D-85E2-AEF5F43B4072}" type="slidenum">
              <a:rPr lang="it-IT" smtClean="0"/>
              <a:pPr/>
              <a:t>‹n.›</a:t>
            </a:fld>
            <a:endParaRPr lang="it-IT"/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6EA85E9-9C38-4055-B0A1-A6C579E77119}" type="datetime1">
              <a:rPr lang="it-IT" smtClean="0"/>
              <a:pPr/>
              <a:t>5-04-2012</a:t>
            </a:fld>
            <a:endParaRPr lang="it-IT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6565981-A8B8-4F0D-85E2-AEF5F43B4072}" type="slidenum">
              <a:rPr lang="it-IT" smtClean="0"/>
              <a:pPr/>
              <a:t>‹n.›</a:t>
            </a:fld>
            <a:endParaRPr lang="it-IT"/>
          </a:p>
        </p:txBody>
      </p:sp>
      <p:sp>
        <p:nvSpPr>
          <p:cNvPr id="12" name="Segnaposto piè di pagina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918E691-3F71-4E96-B0B1-DB9E67651E8D}" type="datetime1">
              <a:rPr lang="it-IT" smtClean="0"/>
              <a:pPr/>
              <a:t>5-04-2012</a:t>
            </a:fld>
            <a:endParaRPr lang="it-IT"/>
          </a:p>
        </p:txBody>
      </p:sp>
      <p:sp>
        <p:nvSpPr>
          <p:cNvPr id="12" name="Segnaposto numero diapositiva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6565981-A8B8-4F0D-85E2-AEF5F43B4072}" type="slidenum">
              <a:rPr lang="it-IT" smtClean="0"/>
              <a:pPr/>
              <a:t>‹n.›</a:t>
            </a:fld>
            <a:endParaRPr lang="it-IT"/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it-IT"/>
          </a:p>
        </p:txBody>
      </p:sp>
      <p:sp>
        <p:nvSpPr>
          <p:cNvPr id="16" name="Segnaposto testo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5" name="Segnaposto testo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E3C4A-A0D2-4FEB-BFD4-028CB7CCDCF9}" type="datetime1">
              <a:rPr lang="it-IT" smtClean="0"/>
              <a:pPr/>
              <a:t>5-04-2012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6565981-A8B8-4F0D-85E2-AEF5F43B4072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8012F-D4BC-4FD3-8E6A-5C7B35987475}" type="datetime1">
              <a:rPr lang="it-IT" smtClean="0"/>
              <a:pPr/>
              <a:t>5-04-2012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6565981-A8B8-4F0D-85E2-AEF5F43B4072}" type="slidenum">
              <a:rPr lang="it-IT" smtClean="0"/>
              <a:pPr/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F8058-6537-46E6-8440-4FC82C5C30D8}" type="datetime1">
              <a:rPr lang="it-IT" smtClean="0"/>
              <a:pPr/>
              <a:t>5-04-2012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6565981-A8B8-4F0D-85E2-AEF5F43B4072}" type="slidenum">
              <a:rPr lang="it-IT" smtClean="0"/>
              <a:pPr/>
              <a:t>‹n.›</a:t>
            </a:fld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Immagine con didascali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8" name="Rettangolo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1" name="Rettangolo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egnaposto data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689CCF48-C644-4615-941B-D3FED2E1844D}" type="datetime1">
              <a:rPr lang="it-IT" smtClean="0"/>
              <a:pPr/>
              <a:t>5-04-2012</a:t>
            </a:fld>
            <a:endParaRPr lang="it-IT"/>
          </a:p>
        </p:txBody>
      </p:sp>
      <p:sp>
        <p:nvSpPr>
          <p:cNvPr id="13" name="Segnaposto numero diapositiva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46565981-A8B8-4F0D-85E2-AEF5F43B4072}" type="slidenum">
              <a:rPr lang="it-IT" smtClean="0"/>
              <a:pPr/>
              <a:t>‹n.›</a:t>
            </a:fld>
            <a:endParaRPr lang="it-IT"/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B544C06-238A-4F7D-839B-30CB834FC242}" type="datetime1">
              <a:rPr lang="it-IT" smtClean="0"/>
              <a:pPr/>
              <a:t>5-04-2012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Rettangolo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6565981-A8B8-4F0D-85E2-AEF5F43B4072}" type="slidenum">
              <a:rPr lang="it-IT" smtClean="0"/>
              <a:pPr/>
              <a:t>‹n.›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6" Type="http://schemas.openxmlformats.org/officeDocument/2006/relationships/image" Target="../media/image8.png"/><Relationship Id="rId4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jpeg"/><Relationship Id="rId5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3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3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3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3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3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magine 9" descr="Diapositiva1_MO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Le imprese che aiutano le imprese</a:t>
            </a:r>
            <a:endParaRPr lang="it-IT" dirty="0"/>
          </a:p>
        </p:txBody>
      </p:sp>
      <p:pic>
        <p:nvPicPr>
          <p:cNvPr id="5" name="Segnaposto contenuto 4" descr="BCC Aquara - logo.bmp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14282" y="6286520"/>
            <a:ext cx="1367883" cy="428604"/>
          </a:xfrm>
        </p:spPr>
      </p:pic>
      <p:pic>
        <p:nvPicPr>
          <p:cNvPr id="4" name="Immagine 3" descr="nuovo-logo-salerno-620x62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14480" y="6215090"/>
            <a:ext cx="642910" cy="642910"/>
          </a:xfrm>
          <a:prstGeom prst="rect">
            <a:avLst/>
          </a:prstGeom>
        </p:spPr>
      </p:pic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6565981-A8B8-4F0D-85E2-AEF5F43B4072}" type="slidenum">
              <a:rPr lang="it-IT" smtClean="0"/>
              <a:pPr/>
              <a:t>2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571472" y="1571612"/>
            <a:ext cx="764386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 smtClean="0"/>
              <a:t>Obiettivo del “Salerno Bond” è quello di collocare obbligazioni fra i cittadini salernitani per raccogliere somme utili a finanziare gli imprenditori della Città di Salerno.</a:t>
            </a:r>
          </a:p>
          <a:p>
            <a:pPr algn="just"/>
            <a:endParaRPr lang="it-IT" dirty="0"/>
          </a:p>
          <a:p>
            <a:pPr algn="just"/>
            <a:r>
              <a:rPr lang="it-IT" dirty="0" smtClean="0"/>
              <a:t>In pratica, la Banca raccoglie risorse finanziarie a </a:t>
            </a:r>
            <a:r>
              <a:rPr lang="it-IT" dirty="0"/>
              <a:t>S</a:t>
            </a:r>
            <a:r>
              <a:rPr lang="it-IT" dirty="0" smtClean="0"/>
              <a:t>alerno per poi investirle in attività produttive della stessa città.</a:t>
            </a:r>
          </a:p>
          <a:p>
            <a:pPr algn="just"/>
            <a:endParaRPr lang="it-IT" dirty="0"/>
          </a:p>
          <a:p>
            <a:pPr algn="just"/>
            <a:r>
              <a:rPr lang="it-IT" dirty="0" smtClean="0"/>
              <a:t>Mediante questo semplice meccanismo sarà possibile garantire forme sicure di investimento ai risparmiatori e usare le risorse raccolte per finanziare a tasso agevolato gli imprenditori.</a:t>
            </a:r>
            <a:endParaRPr lang="it-IT" dirty="0"/>
          </a:p>
        </p:txBody>
      </p:sp>
      <p:grpSp>
        <p:nvGrpSpPr>
          <p:cNvPr id="25" name="Gruppo 24"/>
          <p:cNvGrpSpPr/>
          <p:nvPr/>
        </p:nvGrpSpPr>
        <p:grpSpPr>
          <a:xfrm>
            <a:off x="1214414" y="4286256"/>
            <a:ext cx="6286544" cy="2571768"/>
            <a:chOff x="1214414" y="4286256"/>
            <a:chExt cx="6286544" cy="2571768"/>
          </a:xfrm>
        </p:grpSpPr>
        <p:pic>
          <p:nvPicPr>
            <p:cNvPr id="8" name="Immagine 7" descr="reti_mprese.jp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571736" y="4572008"/>
              <a:ext cx="3918885" cy="2286016"/>
            </a:xfrm>
            <a:prstGeom prst="rect">
              <a:avLst/>
            </a:prstGeom>
          </p:spPr>
        </p:pic>
        <p:sp>
          <p:nvSpPr>
            <p:cNvPr id="16" name="Fumetto 4 15"/>
            <p:cNvSpPr/>
            <p:nvPr/>
          </p:nvSpPr>
          <p:spPr>
            <a:xfrm>
              <a:off x="5857884" y="4786322"/>
              <a:ext cx="1643074" cy="500066"/>
            </a:xfrm>
            <a:prstGeom prst="cloud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200" b="1" dirty="0" smtClean="0"/>
                <a:t>Obbligazioni</a:t>
              </a:r>
              <a:endParaRPr lang="it-IT" sz="1200" b="1" dirty="0"/>
            </a:p>
          </p:txBody>
        </p:sp>
        <p:sp>
          <p:nvSpPr>
            <p:cNvPr id="17" name="Fumetto 4 16"/>
            <p:cNvSpPr/>
            <p:nvPr/>
          </p:nvSpPr>
          <p:spPr>
            <a:xfrm>
              <a:off x="5357818" y="4286256"/>
              <a:ext cx="1571636" cy="500066"/>
            </a:xfrm>
            <a:prstGeom prst="cloud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200" b="1" dirty="0" smtClean="0"/>
                <a:t>Obbligazioni</a:t>
              </a:r>
              <a:endParaRPr lang="it-IT" sz="1200" b="1" dirty="0"/>
            </a:p>
          </p:txBody>
        </p:sp>
        <p:sp>
          <p:nvSpPr>
            <p:cNvPr id="18" name="Fumetto 4 17"/>
            <p:cNvSpPr/>
            <p:nvPr/>
          </p:nvSpPr>
          <p:spPr>
            <a:xfrm>
              <a:off x="1214414" y="4929198"/>
              <a:ext cx="1571636" cy="500066"/>
            </a:xfrm>
            <a:prstGeom prst="cloudCallout">
              <a:avLst>
                <a:gd name="adj1" fmla="val 44129"/>
                <a:gd name="adj2" fmla="val 47262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200" b="1" dirty="0" smtClean="0"/>
                <a:t>Obbligazioni</a:t>
              </a:r>
              <a:endParaRPr lang="it-IT" sz="1200" b="1" dirty="0"/>
            </a:p>
          </p:txBody>
        </p:sp>
        <p:sp>
          <p:nvSpPr>
            <p:cNvPr id="19" name="Fumetto 4 18"/>
            <p:cNvSpPr/>
            <p:nvPr/>
          </p:nvSpPr>
          <p:spPr>
            <a:xfrm>
              <a:off x="1857356" y="4500570"/>
              <a:ext cx="1571636" cy="500066"/>
            </a:xfrm>
            <a:prstGeom prst="cloudCallout">
              <a:avLst>
                <a:gd name="adj1" fmla="val 44129"/>
                <a:gd name="adj2" fmla="val 47262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200" b="1" dirty="0" smtClean="0"/>
                <a:t>Obbligazioni</a:t>
              </a:r>
              <a:endParaRPr lang="it-IT" sz="1200" b="1" dirty="0"/>
            </a:p>
          </p:txBody>
        </p:sp>
        <p:sp>
          <p:nvSpPr>
            <p:cNvPr id="20" name="Fumetto 4 19"/>
            <p:cNvSpPr/>
            <p:nvPr/>
          </p:nvSpPr>
          <p:spPr>
            <a:xfrm>
              <a:off x="5214942" y="6143644"/>
              <a:ext cx="1357322" cy="500066"/>
            </a:xfrm>
            <a:prstGeom prst="cloudCallout">
              <a:avLst>
                <a:gd name="adj1" fmla="val -53715"/>
                <a:gd name="adj2" fmla="val -74642"/>
              </a:avLst>
            </a:prstGeom>
            <a:gradFill flip="none" rotWithShape="1">
              <a:gsLst>
                <a:gs pos="0">
                  <a:schemeClr val="accent2">
                    <a:lumMod val="60000"/>
                    <a:lumOff val="40000"/>
                    <a:shade val="30000"/>
                    <a:satMod val="115000"/>
                  </a:schemeClr>
                </a:gs>
                <a:gs pos="50000">
                  <a:schemeClr val="accent2">
                    <a:lumMod val="60000"/>
                    <a:lumOff val="40000"/>
                    <a:shade val="67500"/>
                    <a:satMod val="115000"/>
                  </a:schemeClr>
                </a:gs>
                <a:gs pos="100000">
                  <a:schemeClr val="accent2">
                    <a:lumMod val="60000"/>
                    <a:lumOff val="40000"/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1200" b="1" dirty="0" smtClean="0"/>
                <a:t>Mutuo</a:t>
              </a:r>
              <a:endParaRPr lang="it-IT" sz="1200" b="1" dirty="0"/>
            </a:p>
          </p:txBody>
        </p:sp>
        <p:pic>
          <p:nvPicPr>
            <p:cNvPr id="2053" name="Picture 5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406162" y="5072074"/>
              <a:ext cx="245606" cy="3619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3" name="Ovale 22"/>
            <p:cNvSpPr/>
            <p:nvPr/>
          </p:nvSpPr>
          <p:spPr>
            <a:xfrm>
              <a:off x="4000496" y="4429132"/>
              <a:ext cx="1071570" cy="64294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pic>
          <p:nvPicPr>
            <p:cNvPr id="2054" name="Picture 6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214810" y="4357694"/>
              <a:ext cx="659301" cy="6810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Fasi del progetto</a:t>
            </a:r>
            <a:endParaRPr lang="it-IT" dirty="0"/>
          </a:p>
        </p:txBody>
      </p:sp>
      <p:pic>
        <p:nvPicPr>
          <p:cNvPr id="5" name="Segnaposto contenuto 4" descr="BCC Aquara - logo.bmp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14282" y="6286520"/>
            <a:ext cx="1367883" cy="428604"/>
          </a:xfrm>
        </p:spPr>
      </p:pic>
      <p:pic>
        <p:nvPicPr>
          <p:cNvPr id="4" name="Immagine 3" descr="nuovo-logo-salerno-620x62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14480" y="6215090"/>
            <a:ext cx="642910" cy="642910"/>
          </a:xfrm>
          <a:prstGeom prst="rect">
            <a:avLst/>
          </a:prstGeom>
        </p:spPr>
      </p:pic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6565981-A8B8-4F0D-85E2-AEF5F43B4072}" type="slidenum">
              <a:rPr lang="it-IT" smtClean="0"/>
              <a:pPr/>
              <a:t>3</a:t>
            </a:fld>
            <a:endParaRPr lang="it-IT"/>
          </a:p>
        </p:txBody>
      </p:sp>
      <p:sp>
        <p:nvSpPr>
          <p:cNvPr id="21" name="Ovale 20"/>
          <p:cNvSpPr/>
          <p:nvPr/>
        </p:nvSpPr>
        <p:spPr>
          <a:xfrm>
            <a:off x="714348" y="1928802"/>
            <a:ext cx="571504" cy="571504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 dirty="0" smtClean="0"/>
              <a:t>1</a:t>
            </a:r>
            <a:endParaRPr lang="it-IT" sz="2800" b="1" dirty="0"/>
          </a:p>
        </p:txBody>
      </p:sp>
      <p:sp>
        <p:nvSpPr>
          <p:cNvPr id="22" name="Ovale 21"/>
          <p:cNvSpPr/>
          <p:nvPr/>
        </p:nvSpPr>
        <p:spPr>
          <a:xfrm>
            <a:off x="714348" y="3643314"/>
            <a:ext cx="571504" cy="571504"/>
          </a:xfrm>
          <a:prstGeom prst="ellipse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2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2">
                  <a:lumMod val="60000"/>
                  <a:lumOff val="40000"/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 dirty="0" smtClean="0"/>
              <a:t>2</a:t>
            </a:r>
            <a:endParaRPr lang="it-IT" sz="2800" b="1" dirty="0"/>
          </a:p>
        </p:txBody>
      </p:sp>
      <p:sp>
        <p:nvSpPr>
          <p:cNvPr id="24" name="CasellaDiTesto 23"/>
          <p:cNvSpPr txBox="1"/>
          <p:nvPr/>
        </p:nvSpPr>
        <p:spPr>
          <a:xfrm>
            <a:off x="1500166" y="1857364"/>
            <a:ext cx="70723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 smtClean="0"/>
              <a:t>La fase 1 prevede l’emissione da parte delle BCC di un prestito obbligazionario a tasso fisso del 3,50%, della durata di 24 mesi, per un plafond complessivo di 3 milioni di euro. Al termine del collocamento la Banca metterà a disposizione un ulteriore milione di euro da investire.</a:t>
            </a:r>
            <a:endParaRPr lang="it-IT" dirty="0"/>
          </a:p>
        </p:txBody>
      </p:sp>
      <p:sp>
        <p:nvSpPr>
          <p:cNvPr id="25" name="CasellaDiTesto 24"/>
          <p:cNvSpPr txBox="1"/>
          <p:nvPr/>
        </p:nvSpPr>
        <p:spPr>
          <a:xfrm>
            <a:off x="1500166" y="3571876"/>
            <a:ext cx="707236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 smtClean="0"/>
              <a:t>Le risorse raccolte grazie alla sottoscrizione dei Salerno Bond, aumentate di un milione di euro, per un totale quindi di 4 milioni di euro, saranno messe a disposizione dalla BCC di Aquara, per finanziare le piccole e medie aziende salernitane.</a:t>
            </a:r>
            <a:r>
              <a:rPr lang="it-IT" dirty="0"/>
              <a:t> </a:t>
            </a:r>
            <a:r>
              <a:rPr lang="it-IT" dirty="0" smtClean="0"/>
              <a:t>La fase 2 del progetto, infatti, consiste nell’erogazione, da parte della BCC, di mutui chirografari dell’importo massimo di 100 mila euro, al tasso fisso di favore del 4,25%, da rimborsare in 3 anni, che potranno essere richiesti dalle imprese salernitane per esigenze di liquidità, acquisto scorte, nuovi investimenti.</a:t>
            </a:r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Le condizioni del finanziamento</a:t>
            </a:r>
            <a:endParaRPr lang="it-IT" dirty="0"/>
          </a:p>
        </p:txBody>
      </p:sp>
      <p:pic>
        <p:nvPicPr>
          <p:cNvPr id="5" name="Segnaposto contenuto 4" descr="BCC Aquara - logo.bmp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14282" y="6286520"/>
            <a:ext cx="1367883" cy="428604"/>
          </a:xfrm>
        </p:spPr>
      </p:pic>
      <p:pic>
        <p:nvPicPr>
          <p:cNvPr id="4" name="Immagine 3" descr="nuovo-logo-salerno-620x62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14480" y="6215090"/>
            <a:ext cx="642910" cy="642910"/>
          </a:xfrm>
          <a:prstGeom prst="rect">
            <a:avLst/>
          </a:prstGeom>
        </p:spPr>
      </p:pic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6565981-A8B8-4F0D-85E2-AEF5F43B4072}" type="slidenum">
              <a:rPr lang="it-IT" smtClean="0"/>
              <a:pPr/>
              <a:t>4</a:t>
            </a:fld>
            <a:endParaRPr lang="it-IT"/>
          </a:p>
        </p:txBody>
      </p:sp>
      <p:sp>
        <p:nvSpPr>
          <p:cNvPr id="24" name="CasellaDiTesto 23"/>
          <p:cNvSpPr txBox="1"/>
          <p:nvPr/>
        </p:nvSpPr>
        <p:spPr>
          <a:xfrm>
            <a:off x="571472" y="1857364"/>
            <a:ext cx="807249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 smtClean="0"/>
              <a:t>Le principali condizioni applicate al finanziamento sono:</a:t>
            </a:r>
          </a:p>
          <a:p>
            <a:pPr algn="just"/>
            <a:r>
              <a:rPr lang="it-IT" dirty="0" smtClean="0"/>
              <a:t> - durata 36 mesi;</a:t>
            </a:r>
          </a:p>
          <a:p>
            <a:pPr algn="just"/>
            <a:r>
              <a:rPr lang="it-IT" dirty="0" smtClean="0"/>
              <a:t> - importo finanziabile da euro 10 mila ad euro 100 mila;</a:t>
            </a:r>
          </a:p>
          <a:p>
            <a:pPr algn="just"/>
            <a:r>
              <a:rPr lang="it-IT" dirty="0" smtClean="0"/>
              <a:t> - tasso fisso annuo pari al 4,25% (TAN);</a:t>
            </a:r>
          </a:p>
          <a:p>
            <a:pPr algn="just"/>
            <a:r>
              <a:rPr lang="it-IT" dirty="0" smtClean="0"/>
              <a:t> - spese di istruttoria pari allo 0,40% dell'affidamento (min. 40€);</a:t>
            </a:r>
          </a:p>
          <a:p>
            <a:pPr algn="just"/>
            <a:r>
              <a:rPr lang="it-IT" dirty="0" smtClean="0"/>
              <a:t> - spese singola rata pari allo 0,3% dell'importo della rata (</a:t>
            </a:r>
            <a:r>
              <a:rPr lang="it-IT" dirty="0" err="1" smtClean="0"/>
              <a:t>max</a:t>
            </a:r>
            <a:r>
              <a:rPr lang="it-IT" dirty="0" smtClean="0"/>
              <a:t> 5€);</a:t>
            </a:r>
          </a:p>
          <a:p>
            <a:pPr algn="just"/>
            <a:r>
              <a:rPr lang="it-IT" dirty="0" smtClean="0"/>
              <a:t> - periodicità rate: mensile, bimestrale o trimestrale;</a:t>
            </a:r>
          </a:p>
          <a:p>
            <a:pPr algn="just"/>
            <a:r>
              <a:rPr lang="it-IT" dirty="0" smtClean="0"/>
              <a:t> - tipologia rata: costante con ammortamento alla francese.</a:t>
            </a:r>
          </a:p>
          <a:p>
            <a:pPr algn="just"/>
            <a:r>
              <a:rPr lang="it-IT" b="1" dirty="0" smtClean="0"/>
              <a:t>La Camera di Commercio potrebbe mettere a disposizione lo 0,75% dell'importo finanziato in conto interessi.</a:t>
            </a:r>
          </a:p>
          <a:p>
            <a:pPr algn="just"/>
            <a:r>
              <a:rPr lang="it-IT" dirty="0"/>
              <a:t>O</a:t>
            </a:r>
            <a:r>
              <a:rPr lang="it-IT" dirty="0" smtClean="0"/>
              <a:t>ltre alle garanzie ordinarie potrà essere richiesta la garanzia Confidi.</a:t>
            </a:r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 flussi finanziari del progetto</a:t>
            </a:r>
            <a:endParaRPr lang="it-IT" dirty="0"/>
          </a:p>
        </p:txBody>
      </p:sp>
      <p:pic>
        <p:nvPicPr>
          <p:cNvPr id="5" name="Segnaposto contenuto 4" descr="BCC Aquara - logo.bmp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14282" y="6286520"/>
            <a:ext cx="1367883" cy="428604"/>
          </a:xfrm>
        </p:spPr>
      </p:pic>
      <p:pic>
        <p:nvPicPr>
          <p:cNvPr id="4" name="Immagine 3" descr="nuovo-logo-salerno-620x62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14480" y="6215090"/>
            <a:ext cx="642910" cy="642910"/>
          </a:xfrm>
          <a:prstGeom prst="rect">
            <a:avLst/>
          </a:prstGeom>
        </p:spPr>
      </p:pic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6565981-A8B8-4F0D-85E2-AEF5F43B4072}" type="slidenum">
              <a:rPr lang="it-IT" smtClean="0"/>
              <a:pPr/>
              <a:t>5</a:t>
            </a:fld>
            <a:endParaRPr lang="it-IT"/>
          </a:p>
        </p:txBody>
      </p:sp>
      <p:graphicFrame>
        <p:nvGraphicFramePr>
          <p:cNvPr id="7" name="Grafico 6"/>
          <p:cNvGraphicFramePr/>
          <p:nvPr/>
        </p:nvGraphicFramePr>
        <p:xfrm>
          <a:off x="571472" y="1643050"/>
          <a:ext cx="8286808" cy="45005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CasellaDiTesto 3"/>
          <p:cNvSpPr txBox="1"/>
          <p:nvPr/>
        </p:nvSpPr>
        <p:spPr>
          <a:xfrm rot="16200000">
            <a:off x="281553" y="3361729"/>
            <a:ext cx="1275169" cy="266703"/>
          </a:xfrm>
          <a:prstGeom prst="rect">
            <a:avLst/>
          </a:prstGeom>
          <a:solidFill>
            <a:schemeClr val="lt1"/>
          </a:solidFill>
          <a:ln w="9525" cmpd="sng">
            <a:solidFill>
              <a:schemeClr val="bg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400" b="1" dirty="0"/>
              <a:t>Milioni di €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Imprenditorialità, Finanza e Territorio</a:t>
            </a:r>
            <a:endParaRPr lang="it-IT" dirty="0"/>
          </a:p>
        </p:txBody>
      </p:sp>
      <p:pic>
        <p:nvPicPr>
          <p:cNvPr id="5" name="Segnaposto contenuto 4" descr="BCC Aquara - logo.bmp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14282" y="6286520"/>
            <a:ext cx="1367883" cy="428604"/>
          </a:xfrm>
        </p:spPr>
      </p:pic>
      <p:pic>
        <p:nvPicPr>
          <p:cNvPr id="4" name="Immagine 3" descr="nuovo-logo-salerno-620x62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14480" y="6215090"/>
            <a:ext cx="642910" cy="642910"/>
          </a:xfrm>
          <a:prstGeom prst="rect">
            <a:avLst/>
          </a:prstGeom>
        </p:spPr>
      </p:pic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6565981-A8B8-4F0D-85E2-AEF5F43B4072}" type="slidenum">
              <a:rPr lang="it-IT" smtClean="0"/>
              <a:pPr/>
              <a:t>6</a:t>
            </a:fld>
            <a:endParaRPr lang="it-IT"/>
          </a:p>
        </p:txBody>
      </p:sp>
      <p:sp>
        <p:nvSpPr>
          <p:cNvPr id="12" name="CasellaDiTesto 11"/>
          <p:cNvSpPr txBox="1"/>
          <p:nvPr/>
        </p:nvSpPr>
        <p:spPr>
          <a:xfrm>
            <a:off x="571472" y="1648414"/>
            <a:ext cx="80010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 smtClean="0"/>
              <a:t>Il Progetto pone il suo successo nella sinergia tra gli attori economici della Città di Salerno. Le Imprese, la Banca e il Comune si uniscono per un medesimo scopo: lo sviluppo economico.</a:t>
            </a:r>
            <a:endParaRPr lang="it-IT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1571604" y="5068685"/>
            <a:ext cx="70723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 smtClean="0"/>
              <a:t>Il Territorio è rappresentato dal Comune di Salerno: </a:t>
            </a:r>
            <a:r>
              <a:rPr lang="it-IT" dirty="0"/>
              <a:t>l</a:t>
            </a:r>
            <a:r>
              <a:rPr lang="it-IT" dirty="0" smtClean="0"/>
              <a:t>’area di riferimento del progetto e l’ente deputato al suo successo.</a:t>
            </a:r>
            <a:endParaRPr lang="it-IT" dirty="0"/>
          </a:p>
        </p:txBody>
      </p:sp>
      <p:sp>
        <p:nvSpPr>
          <p:cNvPr id="14" name="Ritaglia angolo diagonale rettangolo 13"/>
          <p:cNvSpPr/>
          <p:nvPr/>
        </p:nvSpPr>
        <p:spPr>
          <a:xfrm>
            <a:off x="142844" y="2786058"/>
            <a:ext cx="1357290" cy="642942"/>
          </a:xfrm>
          <a:prstGeom prst="snip2Diag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Impresa</a:t>
            </a:r>
            <a:endParaRPr lang="it-IT" dirty="0"/>
          </a:p>
        </p:txBody>
      </p:sp>
      <p:sp>
        <p:nvSpPr>
          <p:cNvPr id="15" name="Ritaglia angolo diagonale rettangolo 14"/>
          <p:cNvSpPr/>
          <p:nvPr/>
        </p:nvSpPr>
        <p:spPr>
          <a:xfrm>
            <a:off x="142844" y="3929066"/>
            <a:ext cx="1357290" cy="642942"/>
          </a:xfrm>
          <a:prstGeom prst="snip2DiagRect">
            <a:avLst/>
          </a:prstGeom>
          <a:gradFill flip="none" rotWithShape="1">
            <a:gsLst>
              <a:gs pos="0">
                <a:schemeClr val="accent2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2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2">
                  <a:lumMod val="60000"/>
                  <a:lumOff val="40000"/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Finanza</a:t>
            </a:r>
            <a:endParaRPr lang="it-IT" dirty="0"/>
          </a:p>
        </p:txBody>
      </p:sp>
      <p:sp>
        <p:nvSpPr>
          <p:cNvPr id="16" name="Ritaglia angolo diagonale rettangolo 15"/>
          <p:cNvSpPr/>
          <p:nvPr/>
        </p:nvSpPr>
        <p:spPr>
          <a:xfrm>
            <a:off x="142844" y="5072074"/>
            <a:ext cx="1357290" cy="642942"/>
          </a:xfrm>
          <a:prstGeom prst="snip2DiagRect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6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6">
                  <a:lumMod val="60000"/>
                  <a:lumOff val="40000"/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Territorio</a:t>
            </a:r>
            <a:endParaRPr lang="it-IT" dirty="0"/>
          </a:p>
        </p:txBody>
      </p:sp>
      <p:sp>
        <p:nvSpPr>
          <p:cNvPr id="17" name="CasellaDiTesto 16"/>
          <p:cNvSpPr txBox="1"/>
          <p:nvPr/>
        </p:nvSpPr>
        <p:spPr>
          <a:xfrm>
            <a:off x="1571604" y="3786190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 smtClean="0"/>
              <a:t>La Finanza è rappresentata dalla BCC di Aquara. Una Banca che piega la finanza a ragioni etiche e che utilizza strumenti innovativi per valori universali.</a:t>
            </a:r>
            <a:endParaRPr lang="it-IT" dirty="0"/>
          </a:p>
        </p:txBody>
      </p:sp>
      <p:sp>
        <p:nvSpPr>
          <p:cNvPr id="18" name="CasellaDiTesto 17"/>
          <p:cNvSpPr txBox="1"/>
          <p:nvPr/>
        </p:nvSpPr>
        <p:spPr>
          <a:xfrm>
            <a:off x="1571604" y="2714620"/>
            <a:ext cx="70723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 smtClean="0"/>
              <a:t>Le imprese sono gli attori principali del progetto. Rappresentano sia il carburante che i beneficiari del credito agevolato.</a:t>
            </a:r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Territorio</a:t>
            </a:r>
            <a:endParaRPr lang="it-IT" dirty="0"/>
          </a:p>
        </p:txBody>
      </p:sp>
      <p:pic>
        <p:nvPicPr>
          <p:cNvPr id="5" name="Segnaposto contenuto 4" descr="BCC Aquara - logo.bmp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14282" y="6286520"/>
            <a:ext cx="1367883" cy="428604"/>
          </a:xfrm>
        </p:spPr>
      </p:pic>
      <p:pic>
        <p:nvPicPr>
          <p:cNvPr id="4" name="Immagine 3" descr="nuovo-logo-salerno-620x62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14480" y="6215090"/>
            <a:ext cx="642910" cy="642910"/>
          </a:xfrm>
          <a:prstGeom prst="rect">
            <a:avLst/>
          </a:prstGeom>
        </p:spPr>
      </p:pic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6565981-A8B8-4F0D-85E2-AEF5F43B4072}" type="slidenum">
              <a:rPr lang="it-IT" smtClean="0"/>
              <a:pPr/>
              <a:t>7</a:t>
            </a:fld>
            <a:endParaRPr lang="it-IT"/>
          </a:p>
        </p:txBody>
      </p:sp>
      <p:sp>
        <p:nvSpPr>
          <p:cNvPr id="29" name="CasellaDiTesto 28"/>
          <p:cNvSpPr txBox="1"/>
          <p:nvPr/>
        </p:nvSpPr>
        <p:spPr>
          <a:xfrm>
            <a:off x="571472" y="1568223"/>
            <a:ext cx="80010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 smtClean="0"/>
              <a:t>Il meccanismo virtuoso del “Salerno Bond” consente di utilizzare le risorse raccolte nella Città di Salerno per generare sviluppo nel comune stesso. </a:t>
            </a:r>
            <a:endParaRPr lang="it-IT" dirty="0"/>
          </a:p>
        </p:txBody>
      </p:sp>
      <p:grpSp>
        <p:nvGrpSpPr>
          <p:cNvPr id="17" name="Gruppo 16"/>
          <p:cNvGrpSpPr/>
          <p:nvPr/>
        </p:nvGrpSpPr>
        <p:grpSpPr>
          <a:xfrm>
            <a:off x="432740" y="1899090"/>
            <a:ext cx="7861973" cy="4315992"/>
            <a:chOff x="432740" y="1899090"/>
            <a:chExt cx="7861973" cy="4315992"/>
          </a:xfrm>
        </p:grpSpPr>
        <p:pic>
          <p:nvPicPr>
            <p:cNvPr id="21" name="Segnaposto contenuto 4" descr="BCC Aquara - logo.bmp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286116" y="2626551"/>
              <a:ext cx="2518564" cy="789151"/>
            </a:xfrm>
            <a:prstGeom prst="rect">
              <a:avLst/>
            </a:prstGeom>
          </p:spPr>
        </p:pic>
        <p:sp>
          <p:nvSpPr>
            <p:cNvPr id="22" name="Freccia curva 21"/>
            <p:cNvSpPr/>
            <p:nvPr/>
          </p:nvSpPr>
          <p:spPr>
            <a:xfrm>
              <a:off x="1500166" y="2697989"/>
              <a:ext cx="1428760" cy="1571636"/>
            </a:xfrm>
            <a:prstGeom prst="ben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tx1"/>
                </a:solidFill>
              </a:endParaRPr>
            </a:p>
          </p:txBody>
        </p:sp>
        <p:sp>
          <p:nvSpPr>
            <p:cNvPr id="23" name="Freccia curva 22"/>
            <p:cNvSpPr/>
            <p:nvPr/>
          </p:nvSpPr>
          <p:spPr>
            <a:xfrm rot="5400000">
              <a:off x="6215074" y="2769427"/>
              <a:ext cx="1428760" cy="1571636"/>
            </a:xfrm>
            <a:prstGeom prst="bentArrow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schemeClr val="tx1"/>
                </a:solidFill>
              </a:endParaRPr>
            </a:p>
          </p:txBody>
        </p:sp>
        <p:sp>
          <p:nvSpPr>
            <p:cNvPr id="24" name="CasellaDiTesto 23"/>
            <p:cNvSpPr txBox="1"/>
            <p:nvPr/>
          </p:nvSpPr>
          <p:spPr>
            <a:xfrm rot="19533880">
              <a:off x="432740" y="2679056"/>
              <a:ext cx="221457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dirty="0" smtClean="0"/>
                <a:t>Raccolta risparmio</a:t>
              </a:r>
              <a:endParaRPr lang="it-IT" dirty="0"/>
            </a:p>
          </p:txBody>
        </p:sp>
        <p:sp>
          <p:nvSpPr>
            <p:cNvPr id="25" name="CasellaDiTesto 24"/>
            <p:cNvSpPr txBox="1"/>
            <p:nvPr/>
          </p:nvSpPr>
          <p:spPr>
            <a:xfrm rot="2908031">
              <a:off x="6623150" y="2821713"/>
              <a:ext cx="221457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dirty="0" smtClean="0"/>
                <a:t>Credito agevolato</a:t>
              </a:r>
              <a:endParaRPr lang="it-IT" dirty="0"/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849287" y="4429132"/>
              <a:ext cx="1793887" cy="1785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6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500826" y="4429132"/>
              <a:ext cx="1793887" cy="17859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Per concludere</a:t>
            </a:r>
            <a:endParaRPr lang="it-IT" dirty="0"/>
          </a:p>
        </p:txBody>
      </p:sp>
      <p:pic>
        <p:nvPicPr>
          <p:cNvPr id="5" name="Segnaposto contenuto 4" descr="BCC Aquara - logo.bmp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14282" y="6286520"/>
            <a:ext cx="1367883" cy="428604"/>
          </a:xfrm>
        </p:spPr>
      </p:pic>
      <p:pic>
        <p:nvPicPr>
          <p:cNvPr id="4" name="Immagine 3" descr="nuovo-logo-salerno-620x62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14480" y="6215090"/>
            <a:ext cx="642910" cy="642910"/>
          </a:xfrm>
          <a:prstGeom prst="rect">
            <a:avLst/>
          </a:prstGeom>
        </p:spPr>
      </p:pic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46565981-A8B8-4F0D-85E2-AEF5F43B4072}" type="slidenum">
              <a:rPr lang="it-IT" smtClean="0"/>
              <a:pPr/>
              <a:t>8</a:t>
            </a:fld>
            <a:endParaRPr lang="it-IT"/>
          </a:p>
        </p:txBody>
      </p:sp>
      <p:graphicFrame>
        <p:nvGraphicFramePr>
          <p:cNvPr id="9" name="Tabella 8"/>
          <p:cNvGraphicFramePr>
            <a:graphicFrameLocks noGrp="1"/>
          </p:cNvGraphicFramePr>
          <p:nvPr/>
        </p:nvGraphicFramePr>
        <p:xfrm>
          <a:off x="1571604" y="1957406"/>
          <a:ext cx="5934076" cy="4119880"/>
        </p:xfrm>
        <a:graphic>
          <a:graphicData uri="http://schemas.openxmlformats.org/drawingml/2006/table">
            <a:tbl>
              <a:tblPr/>
              <a:tblGrid>
                <a:gridCol w="5934076"/>
              </a:tblGrid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it-IT" dirty="0"/>
                        <a:t>“</a:t>
                      </a:r>
                      <a:r>
                        <a:rPr lang="it-IT" i="1" dirty="0"/>
                        <a:t>Il progetto si concilia perfettamente con la nostra idea di “fare banca” in modo etico e responsabile: in un momento in cui la finanza è sotto accusa per la pericolosità delle sue speculazioni, i </a:t>
                      </a:r>
                      <a:r>
                        <a:rPr lang="it-IT" i="1" dirty="0" smtClean="0"/>
                        <a:t>Salerno Bond sono </a:t>
                      </a:r>
                      <a:r>
                        <a:rPr lang="it-IT" i="1" dirty="0"/>
                        <a:t>un esempio di come gli strumenti finanziari possano creare valore concreto sia per i risparmiatori, che investono in un progetto sicuro senza mettere a rischio i propri capitali, sia per le imprese, che ricevono nuova linfa per migliorare la propria attività</a:t>
                      </a:r>
                      <a:r>
                        <a:rPr lang="it-IT" i="1" dirty="0" smtClean="0"/>
                        <a:t>.</a:t>
                      </a:r>
                    </a:p>
                    <a:p>
                      <a:pPr algn="just"/>
                      <a:r>
                        <a:rPr lang="it-IT" i="1" dirty="0" smtClean="0"/>
                        <a:t>Un</a:t>
                      </a:r>
                      <a:r>
                        <a:rPr lang="it-IT" i="1" baseline="0" dirty="0" smtClean="0"/>
                        <a:t> progetto che chiama a raccolta l’intero tessuto imprenditoriale per stimolare sinergie e condivisione del futuro.</a:t>
                      </a:r>
                      <a:endParaRPr lang="it-IT" i="1" dirty="0" smtClean="0"/>
                    </a:p>
                    <a:p>
                      <a:pPr algn="just"/>
                      <a:r>
                        <a:rPr lang="it-IT" i="1" dirty="0" smtClean="0"/>
                        <a:t>Anche </a:t>
                      </a:r>
                      <a:r>
                        <a:rPr lang="it-IT" i="1" dirty="0"/>
                        <a:t>in questi progetti, che ci vedono operare in partnership per un obiettivo comune, </a:t>
                      </a:r>
                      <a:r>
                        <a:rPr lang="it-IT" i="1" dirty="0" smtClean="0"/>
                        <a:t>si può concretizzare </a:t>
                      </a:r>
                      <a:r>
                        <a:rPr lang="it-IT" i="1" dirty="0"/>
                        <a:t>la “differenza” </a:t>
                      </a:r>
                      <a:r>
                        <a:rPr lang="it-IT" i="1" dirty="0" smtClean="0"/>
                        <a:t>della Banca </a:t>
                      </a:r>
                      <a:r>
                        <a:rPr lang="it-IT" i="1" dirty="0"/>
                        <a:t>di Credito </a:t>
                      </a:r>
                      <a:r>
                        <a:rPr lang="it-IT" i="1" dirty="0" smtClean="0"/>
                        <a:t>Cooperativo di Aquara e della Città di Salerno</a:t>
                      </a:r>
                      <a:r>
                        <a:rPr lang="it-IT" dirty="0" smtClean="0"/>
                        <a:t>”.</a:t>
                      </a:r>
                    </a:p>
                    <a:p>
                      <a:pPr algn="just"/>
                      <a:endParaRPr lang="it-IT" dirty="0" smtClean="0"/>
                    </a:p>
                    <a:p>
                      <a:pPr algn="r"/>
                      <a:r>
                        <a:rPr lang="it-IT" dirty="0" smtClean="0"/>
                        <a:t>Il Direttore Antonio Marino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46565981-A8B8-4F0D-85E2-AEF5F43B4072}" type="slidenum">
              <a:rPr lang="it-IT" smtClean="0"/>
              <a:pPr/>
              <a:t>9</a:t>
            </a:fld>
            <a:endParaRPr lang="it-IT"/>
          </a:p>
        </p:txBody>
      </p:sp>
      <p:graphicFrame>
        <p:nvGraphicFramePr>
          <p:cNvPr id="14" name="Tabella 13"/>
          <p:cNvGraphicFramePr>
            <a:graphicFrameLocks noGrp="1"/>
          </p:cNvGraphicFramePr>
          <p:nvPr/>
        </p:nvGraphicFramePr>
        <p:xfrm>
          <a:off x="142846" y="1"/>
          <a:ext cx="8858308" cy="6643712"/>
        </p:xfrm>
        <a:graphic>
          <a:graphicData uri="http://schemas.openxmlformats.org/drawingml/2006/table">
            <a:tbl>
              <a:tblPr/>
              <a:tblGrid>
                <a:gridCol w="694466"/>
                <a:gridCol w="1990805"/>
                <a:gridCol w="827186"/>
                <a:gridCol w="506189"/>
                <a:gridCol w="246920"/>
                <a:gridCol w="543228"/>
                <a:gridCol w="4049514"/>
              </a:tblGrid>
              <a:tr h="707321">
                <a:tc>
                  <a:txBody>
                    <a:bodyPr/>
                    <a:lstStyle/>
                    <a:p>
                      <a:pPr algn="l" fontAlgn="b"/>
                      <a:r>
                        <a:rPr lang="it-IT" sz="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0502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it-IT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SINTESI</a:t>
                      </a:r>
                      <a:r>
                        <a:rPr lang="it-IT" sz="11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DEL PROGETTO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05020">
                <a:tc>
                  <a:txBody>
                    <a:bodyPr/>
                    <a:lstStyle/>
                    <a:p>
                      <a:pPr algn="l" fontAlgn="ctr"/>
                      <a:endParaRPr lang="it-IT" sz="7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17781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>
                          <a:solidFill>
                            <a:srgbClr val="376091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05020"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05020"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528132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it-IT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Imprenditorialità, Finanza e </a:t>
                      </a:r>
                      <a:r>
                        <a:rPr lang="it-IT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Territorio</a:t>
                      </a:r>
                      <a:endParaRPr lang="it-IT" sz="20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ctr"/>
                      <a:endParaRPr lang="it-IT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it-IT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05020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it-IT" sz="1100" b="0" i="1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La BCC di Aquara intende proporre il presente progetto al Comune di Salerno, alla Camera di Commercio di Salerno e ad altri enti interessati all'iniziativa.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0502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1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0502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Obiettivo: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205020">
                <a:tc gridSpan="7"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Collocare obbligazioni fra gli imprenditori salernitani per raccogliere somme utili a finanziare altri imprenditori di Salerno.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11000"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69036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Fase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Raccolta/Impieghi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Plafond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Durata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Tasso</a:t>
                      </a:r>
                      <a:endParaRPr lang="it-IT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it-IT" sz="10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15060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Emissione e collocamento di una </a:t>
                      </a:r>
                      <a:r>
                        <a:rPr lang="it-IT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obbligazione bancaria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4.000.000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24 mesi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TF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3,50%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Il plafond da 4 milioni di € è composto per 3 milioni da un obbligazione sottoscritta da imprese salernitane e per 1 milione da somme messe a disposizione dalla BCC.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55222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Finanziamenti</a:t>
                      </a:r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riservati a imprese e ditte individuali iscritte a CCIAA e con sede legale (o unità operativa) nel comune di Salerno.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4.000.000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36 mesi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TF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4,25%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Le principali condizioni applicate al finanziamento sono:</a:t>
                      </a:r>
                      <a:b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- importo finanziabile da euro 10 mila ad euro 100 mila;</a:t>
                      </a:r>
                      <a:b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- tasso fisso annuo pari al 4,25% (TAN);</a:t>
                      </a:r>
                      <a:b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- spese di istruttoria pari allo 0,40% dell'affidamento (min. 40€);</a:t>
                      </a:r>
                      <a:b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- spese singola rata pari allo 0,3% dell'importo della rata (</a:t>
                      </a:r>
                      <a:r>
                        <a:rPr lang="it-IT" sz="11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max</a:t>
                      </a:r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5€);</a:t>
                      </a:r>
                      <a:b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</a:t>
                      </a:r>
                      <a:r>
                        <a:rPr lang="it-IT" sz="11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periodicità </a:t>
                      </a:r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rate: mensile, bimestrale o trimestrale;</a:t>
                      </a:r>
                      <a:b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- tipologia rata: costante con ammortamento alla francese.</a:t>
                      </a:r>
                      <a:b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endParaRPr lang="it-IT" sz="11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just" fontAlgn="ctr"/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La </a:t>
                      </a:r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Camera di Commercio potrebbe mettere a disposizione lo 0,75% dell'importo finanziato in conto interessi</a:t>
                      </a:r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.</a:t>
                      </a:r>
                    </a:p>
                    <a:p>
                      <a:pPr algn="just" fontAlgn="ctr"/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Oltre </a:t>
                      </a:r>
                      <a:r>
                        <a:rPr lang="it-IT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alle garanzie ordinarie potrà essere richiesta la garanzia </a:t>
                      </a:r>
                      <a:r>
                        <a:rPr lang="it-IT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Confidi.</a:t>
                      </a:r>
                      <a:endParaRPr lang="it-IT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15" name="Immagine 14" descr="BCC Aquara - logo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038350" cy="638683"/>
          </a:xfrm>
          <a:prstGeom prst="rect">
            <a:avLst/>
          </a:prstGeom>
        </p:spPr>
      </p:pic>
      <p:sp>
        <p:nvSpPr>
          <p:cNvPr id="16" name="Rettangolo 15"/>
          <p:cNvSpPr/>
          <p:nvPr/>
        </p:nvSpPr>
        <p:spPr>
          <a:xfrm>
            <a:off x="2543175" y="805402"/>
            <a:ext cx="4022961" cy="9376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5400" b="1" cap="none" spc="0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Salerno</a:t>
            </a:r>
            <a:r>
              <a:rPr lang="it-IT" sz="5400" b="1" cap="none" spc="0" baseline="0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Bond</a:t>
            </a:r>
            <a:endParaRPr lang="it-IT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pic>
        <p:nvPicPr>
          <p:cNvPr id="17" name="Immagine 16" descr="nuovo-logo-salerno-620x62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058150" y="0"/>
            <a:ext cx="1019175" cy="1019175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una">
  <a:themeElements>
    <a:clrScheme name="Luna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Luna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Lun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394</TotalTime>
  <Words>1010</Words>
  <Application>Microsoft Office PowerPoint</Application>
  <PresentationFormat>Presentazione su schermo (4:3)</PresentationFormat>
  <Paragraphs>145</Paragraphs>
  <Slides>9</Slides>
  <Notes>0</Notes>
  <HiddenSlides>0</HiddenSlides>
  <MMClips>0</MMClips>
  <ScaleCrop>false</ScaleCrop>
  <HeadingPairs>
    <vt:vector size="4" baseType="variant">
      <vt:variant>
        <vt:lpstr>Modello struttura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Luna</vt:lpstr>
      <vt:lpstr>Diapositiva 1</vt:lpstr>
      <vt:lpstr>Le imprese che aiutano le imprese</vt:lpstr>
      <vt:lpstr>Fasi del progetto</vt:lpstr>
      <vt:lpstr>Le condizioni del finanziamento</vt:lpstr>
      <vt:lpstr>I flussi finanziari del progetto</vt:lpstr>
      <vt:lpstr>Imprenditorialità, Finanza e Territorio</vt:lpstr>
      <vt:lpstr>Territorio</vt:lpstr>
      <vt:lpstr>Per concludere</vt:lpstr>
      <vt:lpstr>Diapositiva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SALERNO bOND</dc:title>
  <dc:creator>KA0067</dc:creator>
  <cp:lastModifiedBy>comune comune</cp:lastModifiedBy>
  <cp:revision>34</cp:revision>
  <dcterms:created xsi:type="dcterms:W3CDTF">2012-04-05T11:28:59Z</dcterms:created>
  <dcterms:modified xsi:type="dcterms:W3CDTF">2012-04-05T11:31:02Z</dcterms:modified>
</cp:coreProperties>
</file>