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99" r:id="rId4"/>
    <p:sldId id="292" r:id="rId5"/>
    <p:sldId id="287" r:id="rId6"/>
    <p:sldId id="294" r:id="rId7"/>
    <p:sldId id="295" r:id="rId8"/>
    <p:sldId id="284" r:id="rId9"/>
    <p:sldId id="301" r:id="rId10"/>
    <p:sldId id="293" r:id="rId11"/>
    <p:sldId id="297" r:id="rId12"/>
    <p:sldId id="298" r:id="rId13"/>
    <p:sldId id="283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4596"/>
    <a:srgbClr val="F395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9" autoAdjust="0"/>
    <p:restoredTop sz="94660"/>
  </p:normalViewPr>
  <p:slideViewPr>
    <p:cSldViewPr>
      <p:cViewPr varScale="1">
        <p:scale>
          <a:sx n="68" d="100"/>
          <a:sy n="68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anfranco\Dropbox\Convenzioni\Piano_Energetico_Comunale_Salerno\_Salerno\_Riepilogo_Consumi_e_CO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0.11308562197092088"/>
          <c:y val="4.1297935103244844E-2"/>
          <c:w val="0.67043618739903066"/>
          <c:h val="0.82595870206489685"/>
        </c:manualLayout>
      </c:layout>
      <c:barChart>
        <c:barDir val="col"/>
        <c:grouping val="stacked"/>
        <c:ser>
          <c:idx val="0"/>
          <c:order val="0"/>
          <c:tx>
            <c:strRef>
              <c:f>Dettaglio!$G$53</c:f>
              <c:strCache>
                <c:ptCount val="1"/>
                <c:pt idx="0">
                  <c:v>Electric</c:v>
                </c:pt>
              </c:strCache>
            </c:strRef>
          </c:tx>
          <c:cat>
            <c:strRef>
              <c:f>Dettaglio!$H$52:$M$52</c:f>
              <c:strCache>
                <c:ptCount val="6"/>
                <c:pt idx="0">
                  <c:v>Agricolture</c:v>
                </c:pt>
                <c:pt idx="1">
                  <c:v>Industry</c:v>
                </c:pt>
                <c:pt idx="2">
                  <c:v>Transport</c:v>
                </c:pt>
                <c:pt idx="3">
                  <c:v>Tertiary</c:v>
                </c:pt>
                <c:pt idx="4">
                  <c:v>Residential</c:v>
                </c:pt>
                <c:pt idx="5">
                  <c:v>Other</c:v>
                </c:pt>
              </c:strCache>
            </c:strRef>
          </c:cat>
          <c:val>
            <c:numRef>
              <c:f>Dettaglio!$H$53:$M$53</c:f>
              <c:numCache>
                <c:formatCode>#,##0</c:formatCode>
                <c:ptCount val="6"/>
                <c:pt idx="0">
                  <c:v>324.09714599999995</c:v>
                </c:pt>
                <c:pt idx="1">
                  <c:v>136491.83029800002</c:v>
                </c:pt>
                <c:pt idx="2">
                  <c:v>14101.181811</c:v>
                </c:pt>
                <c:pt idx="3">
                  <c:v>101749.42023119998</c:v>
                </c:pt>
                <c:pt idx="4">
                  <c:v>64660.738671000006</c:v>
                </c:pt>
                <c:pt idx="5">
                  <c:v>2857.0551390000005</c:v>
                </c:pt>
              </c:numCache>
            </c:numRef>
          </c:val>
        </c:ser>
        <c:ser>
          <c:idx val="1"/>
          <c:order val="1"/>
          <c:tx>
            <c:strRef>
              <c:f>Dettaglio!$G$54</c:f>
              <c:strCache>
                <c:ptCount val="1"/>
                <c:pt idx="0">
                  <c:v>Natural Gas</c:v>
                </c:pt>
              </c:strCache>
            </c:strRef>
          </c:tx>
          <c:cat>
            <c:strRef>
              <c:f>Dettaglio!$H$52:$M$52</c:f>
              <c:strCache>
                <c:ptCount val="6"/>
                <c:pt idx="0">
                  <c:v>Agricolture</c:v>
                </c:pt>
                <c:pt idx="1">
                  <c:v>Industry</c:v>
                </c:pt>
                <c:pt idx="2">
                  <c:v>Transport</c:v>
                </c:pt>
                <c:pt idx="3">
                  <c:v>Tertiary</c:v>
                </c:pt>
                <c:pt idx="4">
                  <c:v>Residential</c:v>
                </c:pt>
                <c:pt idx="5">
                  <c:v>Other</c:v>
                </c:pt>
              </c:strCache>
            </c:strRef>
          </c:cat>
          <c:val>
            <c:numRef>
              <c:f>Dettaglio!$H$54:$M$54</c:f>
              <c:numCache>
                <c:formatCode>#,##0</c:formatCode>
                <c:ptCount val="6"/>
                <c:pt idx="0">
                  <c:v>460.49249999999995</c:v>
                </c:pt>
                <c:pt idx="1">
                  <c:v>8712.5547332704373</c:v>
                </c:pt>
                <c:pt idx="2">
                  <c:v>3855.6635014582412</c:v>
                </c:pt>
                <c:pt idx="3">
                  <c:v>14241.754013997061</c:v>
                </c:pt>
                <c:pt idx="4">
                  <c:v>46583.86840127426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Dettaglio!$G$55</c:f>
              <c:strCache>
                <c:ptCount val="1"/>
                <c:pt idx="0">
                  <c:v>Diesel Oil</c:v>
                </c:pt>
              </c:strCache>
            </c:strRef>
          </c:tx>
          <c:cat>
            <c:strRef>
              <c:f>Dettaglio!$H$52:$M$52</c:f>
              <c:strCache>
                <c:ptCount val="6"/>
                <c:pt idx="0">
                  <c:v>Agricolture</c:v>
                </c:pt>
                <c:pt idx="1">
                  <c:v>Industry</c:v>
                </c:pt>
                <c:pt idx="2">
                  <c:v>Transport</c:v>
                </c:pt>
                <c:pt idx="3">
                  <c:v>Tertiary</c:v>
                </c:pt>
                <c:pt idx="4">
                  <c:v>Residential</c:v>
                </c:pt>
                <c:pt idx="5">
                  <c:v>Other</c:v>
                </c:pt>
              </c:strCache>
            </c:strRef>
          </c:cat>
          <c:val>
            <c:numRef>
              <c:f>Dettaglio!$H$55:$M$55</c:f>
              <c:numCache>
                <c:formatCode>#,##0</c:formatCode>
                <c:ptCount val="6"/>
                <c:pt idx="0">
                  <c:v>2205.4245857037176</c:v>
                </c:pt>
                <c:pt idx="1">
                  <c:v>2205.4245857037176</c:v>
                </c:pt>
                <c:pt idx="2">
                  <c:v>111392.69552124997</c:v>
                </c:pt>
                <c:pt idx="3">
                  <c:v>2205.4245857037176</c:v>
                </c:pt>
                <c:pt idx="4">
                  <c:v>2205.4245857037176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Dettaglio!$G$56</c:f>
              <c:strCache>
                <c:ptCount val="1"/>
                <c:pt idx="0">
                  <c:v>LPG</c:v>
                </c:pt>
              </c:strCache>
            </c:strRef>
          </c:tx>
          <c:cat>
            <c:strRef>
              <c:f>Dettaglio!$H$52:$M$52</c:f>
              <c:strCache>
                <c:ptCount val="6"/>
                <c:pt idx="0">
                  <c:v>Agricolture</c:v>
                </c:pt>
                <c:pt idx="1">
                  <c:v>Industry</c:v>
                </c:pt>
                <c:pt idx="2">
                  <c:v>Transport</c:v>
                </c:pt>
                <c:pt idx="3">
                  <c:v>Tertiary</c:v>
                </c:pt>
                <c:pt idx="4">
                  <c:v>Residential</c:v>
                </c:pt>
                <c:pt idx="5">
                  <c:v>Other</c:v>
                </c:pt>
              </c:strCache>
            </c:strRef>
          </c:cat>
          <c:val>
            <c:numRef>
              <c:f>Dettaglio!$H$56:$M$56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7595.9742570399985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Dettaglio!$G$57</c:f>
              <c:strCache>
                <c:ptCount val="1"/>
                <c:pt idx="0">
                  <c:v>Gasoline</c:v>
                </c:pt>
              </c:strCache>
            </c:strRef>
          </c:tx>
          <c:cat>
            <c:strRef>
              <c:f>Dettaglio!$H$52:$M$52</c:f>
              <c:strCache>
                <c:ptCount val="6"/>
                <c:pt idx="0">
                  <c:v>Agricolture</c:v>
                </c:pt>
                <c:pt idx="1">
                  <c:v>Industry</c:v>
                </c:pt>
                <c:pt idx="2">
                  <c:v>Transport</c:v>
                </c:pt>
                <c:pt idx="3">
                  <c:v>Tertiary</c:v>
                </c:pt>
                <c:pt idx="4">
                  <c:v>Residential</c:v>
                </c:pt>
                <c:pt idx="5">
                  <c:v>Other</c:v>
                </c:pt>
              </c:strCache>
            </c:strRef>
          </c:cat>
          <c:val>
            <c:numRef>
              <c:f>Dettaglio!$H$57:$M$57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72831.848878079967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/>
        <c:overlap val="100"/>
        <c:axId val="86489728"/>
        <c:axId val="86516096"/>
      </c:barChart>
      <c:catAx>
        <c:axId val="86489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it-IT"/>
          </a:p>
        </c:txPr>
        <c:crossAx val="86516096"/>
        <c:crosses val="autoZero"/>
        <c:auto val="1"/>
        <c:lblAlgn val="ctr"/>
        <c:lblOffset val="100"/>
      </c:catAx>
      <c:valAx>
        <c:axId val="86516096"/>
        <c:scaling>
          <c:orientation val="minMax"/>
        </c:scaling>
        <c:axPos val="l"/>
        <c:majorGridlines/>
        <c:numFmt formatCode="#,##0" sourceLinked="1"/>
        <c:tickLblPos val="nextTo"/>
        <c:crossAx val="864897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FB4CE-9D9B-4278-A17C-163FF81CBE70}" type="datetimeFigureOut">
              <a:rPr lang="it-IT" smtClean="0"/>
              <a:pPr/>
              <a:t>19/11/2012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64234-F457-4CE8-A396-F559BBD341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5313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64234-F457-4CE8-A396-F559BBD341B9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3826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19/11/2012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19/11/2012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19/11/2012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2" cy="590054"/>
          </a:xfrm>
        </p:spPr>
        <p:txBody>
          <a:bodyPr/>
          <a:lstStyle>
            <a:lvl1pPr>
              <a:defRPr b="1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7306" y="1484784"/>
            <a:ext cx="8229600" cy="46805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19/11/2012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19/11/2012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19/11/2012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19/11/2012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19/11/2012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19/11/2012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19/11/2012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19/11/2012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7544" y="-89867"/>
            <a:ext cx="8208912" cy="590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47306" y="1844825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19/11/2012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 cstate="print"/>
          <a:srcRect l="24412" t="10071" r="25027" b="82252"/>
          <a:stretch>
            <a:fillRect/>
          </a:stretch>
        </p:blipFill>
        <p:spPr bwMode="auto">
          <a:xfrm>
            <a:off x="-26862" y="-3869"/>
            <a:ext cx="9246615" cy="76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t2.gstatic.com/images?q=tbn:ANd9GcRvl3gjQvbYjYru7Aw-cA7aAclkbGy1QJYP-adcPTRB0OoI3aPmTQ&amp;t=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0095" y="4410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31" t="6035" b="7759"/>
          <a:stretch/>
        </p:blipFill>
        <p:spPr>
          <a:xfrm>
            <a:off x="7539186" y="36544"/>
            <a:ext cx="770880" cy="737685"/>
          </a:xfrm>
          <a:prstGeom prst="rect">
            <a:avLst/>
          </a:prstGeom>
        </p:spPr>
      </p:pic>
      <p:sp>
        <p:nvSpPr>
          <p:cNvPr id="11" name="Titolo 3"/>
          <p:cNvSpPr txBox="1">
            <a:spLocks/>
          </p:cNvSpPr>
          <p:nvPr/>
        </p:nvSpPr>
        <p:spPr>
          <a:xfrm>
            <a:off x="1403648" y="430809"/>
            <a:ext cx="4608512" cy="4344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145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err="1" smtClean="0">
                <a:latin typeface="Stencil" pitchFamily="82" charset="0"/>
              </a:rPr>
              <a:t>S</a:t>
            </a:r>
            <a:r>
              <a:rPr lang="it-IT" sz="1400" dirty="0" err="1" smtClean="0">
                <a:solidFill>
                  <a:srgbClr val="F39501"/>
                </a:solidFill>
                <a:latin typeface="Stencil" pitchFamily="82" charset="0"/>
              </a:rPr>
              <a:t>ust</a:t>
            </a:r>
            <a:r>
              <a:rPr lang="it-IT" sz="2400" dirty="0" err="1" smtClean="0">
                <a:latin typeface="Stencil" pitchFamily="82" charset="0"/>
              </a:rPr>
              <a:t>A</a:t>
            </a:r>
            <a:r>
              <a:rPr lang="it-IT" sz="1400" dirty="0" err="1" smtClean="0">
                <a:solidFill>
                  <a:srgbClr val="F39501"/>
                </a:solidFill>
                <a:latin typeface="Stencil" pitchFamily="82" charset="0"/>
              </a:rPr>
              <a:t>inab</a:t>
            </a:r>
            <a:r>
              <a:rPr lang="it-IT" sz="2400" dirty="0" err="1" smtClean="0">
                <a:latin typeface="Stencil" pitchFamily="82" charset="0"/>
              </a:rPr>
              <a:t>L</a:t>
            </a:r>
            <a:r>
              <a:rPr lang="it-IT" sz="1400" dirty="0" err="1" smtClean="0">
                <a:solidFill>
                  <a:srgbClr val="F39501"/>
                </a:solidFill>
                <a:latin typeface="Stencil" pitchFamily="82" charset="0"/>
              </a:rPr>
              <a:t>e</a:t>
            </a:r>
            <a:r>
              <a:rPr lang="it-IT" sz="2400" dirty="0" smtClean="0">
                <a:latin typeface="Stencil" pitchFamily="82" charset="0"/>
              </a:rPr>
              <a:t> </a:t>
            </a:r>
            <a:r>
              <a:rPr lang="it-IT" sz="2400" dirty="0" err="1" smtClean="0">
                <a:latin typeface="Stencil" pitchFamily="82" charset="0"/>
              </a:rPr>
              <a:t>E</a:t>
            </a:r>
            <a:r>
              <a:rPr lang="it-IT" sz="1400" dirty="0" err="1" smtClean="0">
                <a:solidFill>
                  <a:srgbClr val="F39501"/>
                </a:solidFill>
                <a:latin typeface="Stencil" pitchFamily="82" charset="0"/>
              </a:rPr>
              <a:t>ne</a:t>
            </a:r>
            <a:r>
              <a:rPr lang="it-IT" sz="2400" dirty="0" err="1" smtClean="0">
                <a:latin typeface="Stencil" pitchFamily="82" charset="0"/>
              </a:rPr>
              <a:t>R</a:t>
            </a:r>
            <a:r>
              <a:rPr lang="it-IT" sz="1400" dirty="0" err="1" smtClean="0">
                <a:solidFill>
                  <a:srgbClr val="F39501"/>
                </a:solidFill>
                <a:latin typeface="Stencil" pitchFamily="82" charset="0"/>
              </a:rPr>
              <a:t>gy</a:t>
            </a:r>
            <a:r>
              <a:rPr lang="it-IT" sz="2400" dirty="0" smtClean="0">
                <a:latin typeface="Stencil" pitchFamily="82" charset="0"/>
              </a:rPr>
              <a:t> </a:t>
            </a:r>
            <a:r>
              <a:rPr lang="it-IT" sz="2400" dirty="0" err="1" smtClean="0">
                <a:latin typeface="Stencil" pitchFamily="82" charset="0"/>
              </a:rPr>
              <a:t>NO</a:t>
            </a:r>
            <a:r>
              <a:rPr lang="it-IT" sz="1400" dirty="0" err="1" smtClean="0">
                <a:solidFill>
                  <a:srgbClr val="F39501"/>
                </a:solidFill>
                <a:latin typeface="Stencil" pitchFamily="82" charset="0"/>
              </a:rPr>
              <a:t>w</a:t>
            </a:r>
            <a:endParaRPr lang="it-IT" sz="2400" dirty="0">
              <a:solidFill>
                <a:srgbClr val="F39501"/>
              </a:solidFill>
              <a:latin typeface="Stencil" pitchFamily="82" charset="0"/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0" y="786036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1459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39501"/>
        </a:buClr>
        <a:buFont typeface="Wingdings" pitchFamily="2" charset="2"/>
        <a:buChar char="§"/>
        <a:defRPr sz="3200" kern="1200">
          <a:solidFill>
            <a:srgbClr val="01459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39501"/>
        </a:buClr>
        <a:buFont typeface="Wingdings" pitchFamily="2" charset="2"/>
        <a:buChar char="§"/>
        <a:defRPr sz="2800" kern="1200">
          <a:solidFill>
            <a:srgbClr val="01459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39501"/>
        </a:buClr>
        <a:buFont typeface="Wingdings" pitchFamily="2" charset="2"/>
        <a:buChar char="§"/>
        <a:defRPr sz="2400" kern="1200">
          <a:solidFill>
            <a:srgbClr val="01459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39501"/>
        </a:buClr>
        <a:buFont typeface="Wingdings" pitchFamily="2" charset="2"/>
        <a:buChar char="§"/>
        <a:defRPr sz="2000" kern="1200">
          <a:solidFill>
            <a:srgbClr val="01459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39501"/>
        </a:buClr>
        <a:buFont typeface="Wingdings" pitchFamily="2" charset="2"/>
        <a:buChar char="§"/>
        <a:defRPr sz="2000" kern="1200">
          <a:solidFill>
            <a:srgbClr val="01459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.savino@comune.salerno.it" TargetMode="External"/><Relationship Id="rId2" Type="http://schemas.openxmlformats.org/officeDocument/2006/relationships/hyperlink" Target="mailto:grizzo@unisa.i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http://www.oilnergy.com/hpix/2obrentm.gif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chart" Target="../charts/chart1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1043608" y="4052664"/>
            <a:ext cx="7272808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/>
              <a:t>Salerno, Italy</a:t>
            </a:r>
            <a:endParaRPr lang="en-US" sz="1600" b="1" dirty="0" smtClean="0"/>
          </a:p>
          <a:p>
            <a:pPr algn="l"/>
            <a:r>
              <a:rPr lang="en-US" sz="1600" b="1" dirty="0" smtClean="0"/>
              <a:t>Vincenzo Marano</a:t>
            </a:r>
          </a:p>
          <a:p>
            <a:pPr algn="l"/>
            <a:r>
              <a:rPr lang="en-US" sz="1400" dirty="0" smtClean="0"/>
              <a:t>Dept. of Industrial Engineering, University of Salerno, Italy, </a:t>
            </a:r>
            <a:r>
              <a:rPr lang="en-US" sz="1400" u="sng" dirty="0" smtClean="0">
                <a:hlinkClick r:id="rId2"/>
              </a:rPr>
              <a:t>vmarano@unisa.it</a:t>
            </a:r>
            <a:r>
              <a:rPr lang="en-US" sz="1400" dirty="0" smtClean="0"/>
              <a:t> </a:t>
            </a:r>
            <a:endParaRPr lang="it-IT" sz="1400" dirty="0" smtClean="0"/>
          </a:p>
          <a:p>
            <a:pPr algn="l"/>
            <a:r>
              <a:rPr lang="en-US" sz="1600" b="1" u="sng" dirty="0" smtClean="0"/>
              <a:t>Gianfranco Rizzo</a:t>
            </a:r>
          </a:p>
          <a:p>
            <a:pPr algn="l"/>
            <a:r>
              <a:rPr lang="en-US" sz="1400" dirty="0" smtClean="0"/>
              <a:t>Dept. of Industrial Engineering, University of Salerno, Italy, </a:t>
            </a:r>
            <a:r>
              <a:rPr lang="en-US" sz="1400" u="sng" dirty="0" smtClean="0">
                <a:hlinkClick r:id="rId2"/>
              </a:rPr>
              <a:t>grizzo@unisa.it</a:t>
            </a:r>
            <a:r>
              <a:rPr lang="en-US" sz="1400" dirty="0" smtClean="0"/>
              <a:t> </a:t>
            </a:r>
            <a:endParaRPr lang="it-IT" sz="1400" dirty="0" smtClean="0"/>
          </a:p>
          <a:p>
            <a:pPr algn="l"/>
            <a:r>
              <a:rPr lang="en-US" sz="1600" b="1" dirty="0" smtClean="0"/>
              <a:t>Giancarlo </a:t>
            </a:r>
            <a:r>
              <a:rPr lang="en-US" sz="1600" b="1" dirty="0" err="1" smtClean="0"/>
              <a:t>Savino</a:t>
            </a:r>
            <a:endParaRPr lang="en-US" sz="1600" b="1" dirty="0" smtClean="0"/>
          </a:p>
          <a:p>
            <a:pPr algn="l"/>
            <a:r>
              <a:rPr lang="en-US" sz="1400" dirty="0" smtClean="0"/>
              <a:t>Energy Manager, City of Salerno, Italy, </a:t>
            </a:r>
            <a:r>
              <a:rPr lang="en-US" sz="1400" dirty="0" smtClean="0">
                <a:hlinkClick r:id="rId3"/>
              </a:rPr>
              <a:t>g.savino@comune.salerno.it</a:t>
            </a:r>
            <a:r>
              <a:rPr lang="en-US" sz="1400" dirty="0" smtClean="0"/>
              <a:t> 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b="1" dirty="0" smtClean="0"/>
              <a:t>Guangzhou Award for Urban Innovation, November 2012</a:t>
            </a:r>
          </a:p>
        </p:txBody>
      </p:sp>
      <p:sp>
        <p:nvSpPr>
          <p:cNvPr id="7" name="Titolo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5400" b="0" i="0" u="none" strike="noStrike" kern="1200" cap="none" spc="0" normalizeH="0" baseline="0" noProof="0" dirty="0">
              <a:ln>
                <a:noFill/>
              </a:ln>
              <a:solidFill>
                <a:srgbClr val="F39501"/>
              </a:solidFill>
              <a:effectLst/>
              <a:uLnTx/>
              <a:uFillTx/>
              <a:latin typeface="Stencil" pitchFamily="82" charset="0"/>
              <a:ea typeface="+mj-ea"/>
              <a:cs typeface="+mj-cs"/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822199" y="2967087"/>
            <a:ext cx="8244740" cy="1470025"/>
          </a:xfrm>
        </p:spPr>
        <p:txBody>
          <a:bodyPr/>
          <a:lstStyle/>
          <a:p>
            <a:pPr lvl="0"/>
            <a:r>
              <a:rPr lang="it-IT" sz="6000" dirty="0" err="1" smtClean="0">
                <a:latin typeface="Stencil" pitchFamily="82" charset="0"/>
              </a:rPr>
              <a:t>S</a:t>
            </a:r>
            <a:r>
              <a:rPr lang="it-IT" sz="4000" dirty="0" err="1" smtClean="0">
                <a:solidFill>
                  <a:srgbClr val="F39501"/>
                </a:solidFill>
                <a:latin typeface="Stencil" pitchFamily="82" charset="0"/>
              </a:rPr>
              <a:t>ust</a:t>
            </a:r>
            <a:r>
              <a:rPr lang="it-IT" sz="6000" dirty="0" err="1" smtClean="0">
                <a:latin typeface="Stencil" pitchFamily="82" charset="0"/>
              </a:rPr>
              <a:t>A</a:t>
            </a:r>
            <a:r>
              <a:rPr lang="it-IT" sz="4000" dirty="0" err="1" smtClean="0">
                <a:solidFill>
                  <a:srgbClr val="F39501"/>
                </a:solidFill>
                <a:latin typeface="Stencil" pitchFamily="82" charset="0"/>
              </a:rPr>
              <a:t>inab</a:t>
            </a:r>
            <a:r>
              <a:rPr lang="it-IT" sz="6000" dirty="0" err="1" smtClean="0">
                <a:latin typeface="Stencil" pitchFamily="82" charset="0"/>
              </a:rPr>
              <a:t>L</a:t>
            </a:r>
            <a:r>
              <a:rPr lang="it-IT" sz="4000" dirty="0" err="1" smtClean="0">
                <a:solidFill>
                  <a:srgbClr val="F39501"/>
                </a:solidFill>
                <a:latin typeface="Stencil" pitchFamily="82" charset="0"/>
              </a:rPr>
              <a:t>e</a:t>
            </a:r>
            <a:r>
              <a:rPr lang="it-IT" sz="6000" dirty="0" smtClean="0">
                <a:latin typeface="Stencil" pitchFamily="82" charset="0"/>
              </a:rPr>
              <a:t> </a:t>
            </a:r>
            <a:r>
              <a:rPr lang="it-IT" sz="6000" dirty="0" err="1" smtClean="0">
                <a:latin typeface="Stencil" pitchFamily="82" charset="0"/>
              </a:rPr>
              <a:t>E</a:t>
            </a:r>
            <a:r>
              <a:rPr lang="it-IT" sz="4000" dirty="0" err="1" smtClean="0">
                <a:solidFill>
                  <a:srgbClr val="F39501"/>
                </a:solidFill>
                <a:latin typeface="Stencil" pitchFamily="82" charset="0"/>
              </a:rPr>
              <a:t>ne</a:t>
            </a:r>
            <a:r>
              <a:rPr lang="it-IT" sz="6000" dirty="0" err="1" smtClean="0">
                <a:latin typeface="Stencil" pitchFamily="82" charset="0"/>
              </a:rPr>
              <a:t>R</a:t>
            </a:r>
            <a:r>
              <a:rPr lang="it-IT" sz="4000" dirty="0" err="1" smtClean="0">
                <a:solidFill>
                  <a:srgbClr val="F39501"/>
                </a:solidFill>
                <a:latin typeface="Stencil" pitchFamily="82" charset="0"/>
              </a:rPr>
              <a:t>gy</a:t>
            </a:r>
            <a:r>
              <a:rPr lang="it-IT" sz="6000" dirty="0" smtClean="0">
                <a:latin typeface="Stencil" pitchFamily="82" charset="0"/>
              </a:rPr>
              <a:t> </a:t>
            </a:r>
            <a:r>
              <a:rPr lang="it-IT" sz="6000" dirty="0" err="1" smtClean="0">
                <a:latin typeface="Stencil" pitchFamily="82" charset="0"/>
              </a:rPr>
              <a:t>NO</a:t>
            </a:r>
            <a:r>
              <a:rPr lang="it-IT" sz="4000" dirty="0" err="1" smtClean="0">
                <a:solidFill>
                  <a:srgbClr val="F39501"/>
                </a:solidFill>
                <a:latin typeface="Stencil" pitchFamily="82" charset="0"/>
              </a:rPr>
              <a:t>w</a:t>
            </a:r>
            <a:endParaRPr lang="it-IT" sz="4000" dirty="0"/>
          </a:p>
        </p:txBody>
      </p:sp>
      <p:cxnSp>
        <p:nvCxnSpPr>
          <p:cNvPr id="11" name="Connettore 1 10"/>
          <p:cNvCxnSpPr/>
          <p:nvPr/>
        </p:nvCxnSpPr>
        <p:spPr>
          <a:xfrm>
            <a:off x="971600" y="783754"/>
            <a:ext cx="0" cy="6074246"/>
          </a:xfrm>
          <a:prstGeom prst="line">
            <a:avLst/>
          </a:prstGeom>
          <a:ln w="25400">
            <a:solidFill>
              <a:srgbClr val="F395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http://www.camelotdestraideale.it/wp-content/uploads/2010/01/vincenzo-de-lu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4334" y="4437112"/>
            <a:ext cx="1588847" cy="1615037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7058914" y="6051818"/>
            <a:ext cx="1664302" cy="59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600" b="1" u="sng" dirty="0" smtClean="0">
                <a:solidFill>
                  <a:schemeClr val="tx1">
                    <a:tint val="75000"/>
                  </a:schemeClr>
                </a:solidFill>
              </a:rPr>
              <a:t>Vincenzo De Luca</a:t>
            </a:r>
          </a:p>
          <a:p>
            <a:pPr algn="ctr">
              <a:spcBef>
                <a:spcPct val="20000"/>
              </a:spcBef>
            </a:pPr>
            <a:r>
              <a:rPr lang="it-IT" sz="1400" dirty="0" smtClean="0">
                <a:solidFill>
                  <a:schemeClr val="tx1">
                    <a:tint val="75000"/>
                  </a:schemeClr>
                </a:solidFill>
              </a:rPr>
              <a:t>Mayor </a:t>
            </a:r>
            <a:r>
              <a:rPr lang="it-IT" sz="1400" dirty="0" err="1" smtClean="0">
                <a:solidFill>
                  <a:schemeClr val="tx1">
                    <a:tint val="75000"/>
                  </a:schemeClr>
                </a:solidFill>
              </a:rPr>
              <a:t>of</a:t>
            </a:r>
            <a:r>
              <a:rPr lang="it-IT" sz="1400" dirty="0" smtClean="0">
                <a:solidFill>
                  <a:schemeClr val="tx1">
                    <a:tint val="75000"/>
                  </a:schemeClr>
                </a:solidFill>
              </a:rPr>
              <a:t> Salerno</a:t>
            </a:r>
          </a:p>
        </p:txBody>
      </p:sp>
      <p:pic>
        <p:nvPicPr>
          <p:cNvPr id="9" name="Immagine 8" descr="Scorci del Panorama di Salern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1761" y="903203"/>
            <a:ext cx="7632848" cy="249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78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Difficulties</a:t>
            </a:r>
            <a:r>
              <a:rPr lang="it-IT" dirty="0" smtClean="0"/>
              <a:t>, </a:t>
            </a:r>
            <a:r>
              <a:rPr lang="it-IT" dirty="0" err="1" smtClean="0"/>
              <a:t>obstacles</a:t>
            </a:r>
            <a:r>
              <a:rPr lang="it-IT" dirty="0" smtClean="0"/>
              <a:t> and </a:t>
            </a:r>
            <a:r>
              <a:rPr lang="it-IT" dirty="0" err="1" smtClean="0"/>
              <a:t>solutions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608738" y="5013176"/>
            <a:ext cx="2971374" cy="1631216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014596"/>
                </a:solidFill>
              </a:rPr>
              <a:t>Burocracy</a:t>
            </a:r>
            <a:r>
              <a:rPr lang="it-IT" sz="2000" b="1" dirty="0" smtClean="0">
                <a:solidFill>
                  <a:srgbClr val="014596"/>
                </a:solidFill>
              </a:rPr>
              <a:t> </a:t>
            </a:r>
            <a:r>
              <a:rPr lang="it-IT" sz="2000" dirty="0" smtClean="0">
                <a:solidFill>
                  <a:srgbClr val="014596"/>
                </a:solidFill>
              </a:rPr>
              <a:t>and</a:t>
            </a:r>
            <a:r>
              <a:rPr lang="it-IT" sz="2000" b="1" dirty="0" smtClean="0">
                <a:solidFill>
                  <a:srgbClr val="014596"/>
                </a:solidFill>
              </a:rPr>
              <a:t> </a:t>
            </a:r>
            <a:r>
              <a:rPr lang="it-IT" sz="2000" b="1" dirty="0" err="1">
                <a:solidFill>
                  <a:srgbClr val="014596"/>
                </a:solidFill>
              </a:rPr>
              <a:t>p</a:t>
            </a:r>
            <a:r>
              <a:rPr lang="it-IT" sz="2000" b="1" dirty="0" err="1" smtClean="0">
                <a:solidFill>
                  <a:srgbClr val="014596"/>
                </a:solidFill>
              </a:rPr>
              <a:t>olitical</a:t>
            </a:r>
            <a:r>
              <a:rPr lang="it-IT" sz="2000" b="1" dirty="0" smtClean="0">
                <a:solidFill>
                  <a:srgbClr val="014596"/>
                </a:solidFill>
              </a:rPr>
              <a:t> </a:t>
            </a:r>
            <a:r>
              <a:rPr lang="it-IT" sz="2000" b="1" dirty="0" err="1">
                <a:solidFill>
                  <a:srgbClr val="014596"/>
                </a:solidFill>
              </a:rPr>
              <a:t>issues</a:t>
            </a:r>
            <a:r>
              <a:rPr lang="it-IT" sz="2000" dirty="0">
                <a:solidFill>
                  <a:srgbClr val="014596"/>
                </a:solidFill>
              </a:rPr>
              <a:t>, due to </a:t>
            </a:r>
            <a:r>
              <a:rPr lang="it-IT" sz="2000" b="1" dirty="0" err="1">
                <a:solidFill>
                  <a:srgbClr val="014596"/>
                </a:solidFill>
              </a:rPr>
              <a:t>different</a:t>
            </a:r>
            <a:r>
              <a:rPr lang="it-IT" sz="2000" b="1" dirty="0">
                <a:solidFill>
                  <a:srgbClr val="014596"/>
                </a:solidFill>
              </a:rPr>
              <a:t> parties </a:t>
            </a:r>
            <a:r>
              <a:rPr lang="it-IT" sz="2000" b="1" dirty="0" err="1">
                <a:solidFill>
                  <a:srgbClr val="014596"/>
                </a:solidFill>
              </a:rPr>
              <a:t>involved</a:t>
            </a:r>
            <a:r>
              <a:rPr lang="it-IT" sz="2000" dirty="0">
                <a:solidFill>
                  <a:srgbClr val="014596"/>
                </a:solidFill>
              </a:rPr>
              <a:t> in </a:t>
            </a:r>
            <a:r>
              <a:rPr lang="it-IT" sz="2000" dirty="0" err="1">
                <a:solidFill>
                  <a:srgbClr val="014596"/>
                </a:solidFill>
              </a:rPr>
              <a:t>local</a:t>
            </a:r>
            <a:r>
              <a:rPr lang="it-IT" sz="2000" dirty="0">
                <a:solidFill>
                  <a:srgbClr val="014596"/>
                </a:solidFill>
              </a:rPr>
              <a:t>, </a:t>
            </a:r>
            <a:r>
              <a:rPr lang="it-IT" sz="2000" dirty="0" err="1">
                <a:solidFill>
                  <a:srgbClr val="014596"/>
                </a:solidFill>
              </a:rPr>
              <a:t>regional</a:t>
            </a:r>
            <a:r>
              <a:rPr lang="it-IT" sz="2000" dirty="0">
                <a:solidFill>
                  <a:srgbClr val="014596"/>
                </a:solidFill>
              </a:rPr>
              <a:t> and </a:t>
            </a:r>
            <a:r>
              <a:rPr lang="it-IT" sz="2000" dirty="0" err="1">
                <a:solidFill>
                  <a:srgbClr val="014596"/>
                </a:solidFill>
              </a:rPr>
              <a:t>national</a:t>
            </a:r>
            <a:r>
              <a:rPr lang="it-IT" sz="2000" dirty="0">
                <a:solidFill>
                  <a:srgbClr val="014596"/>
                </a:solidFill>
              </a:rPr>
              <a:t> </a:t>
            </a:r>
            <a:r>
              <a:rPr lang="it-IT" sz="2000" dirty="0" err="1">
                <a:solidFill>
                  <a:srgbClr val="014596"/>
                </a:solidFill>
              </a:rPr>
              <a:t>government</a:t>
            </a:r>
            <a:r>
              <a:rPr lang="it-IT" sz="2000" dirty="0">
                <a:solidFill>
                  <a:srgbClr val="014596"/>
                </a:solidFill>
              </a:rPr>
              <a:t>.</a:t>
            </a:r>
          </a:p>
        </p:txBody>
      </p:sp>
      <p:pic>
        <p:nvPicPr>
          <p:cNvPr id="9" name="Picture 6" descr="https://encrypted-tbn2.gstatic.com/images?q=tbn:ANd9GcRIHpFHrbyGWYYO3xICJRmSJ7ITIyZZb64fyusYf715G2_JwztZG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851" y="3414660"/>
            <a:ext cx="2016224" cy="1209735"/>
          </a:xfrm>
          <a:prstGeom prst="rect">
            <a:avLst/>
          </a:prstGeom>
          <a:noFill/>
          <a:ln w="25400">
            <a:solidFill>
              <a:srgbClr val="F395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036931" y="3665584"/>
            <a:ext cx="2367025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rgbClr val="014596"/>
                </a:solidFill>
              </a:rPr>
              <a:t>Difficulties</a:t>
            </a:r>
            <a:r>
              <a:rPr lang="it-IT" sz="2000" dirty="0">
                <a:solidFill>
                  <a:srgbClr val="014596"/>
                </a:solidFill>
              </a:rPr>
              <a:t> to </a:t>
            </a:r>
            <a:r>
              <a:rPr lang="it-IT" sz="2000" dirty="0" err="1">
                <a:solidFill>
                  <a:srgbClr val="014596"/>
                </a:solidFill>
              </a:rPr>
              <a:t>have</a:t>
            </a:r>
            <a:r>
              <a:rPr lang="it-IT" sz="2000" b="1" dirty="0">
                <a:solidFill>
                  <a:srgbClr val="014596"/>
                </a:solidFill>
              </a:rPr>
              <a:t> credit from </a:t>
            </a:r>
            <a:r>
              <a:rPr lang="it-IT" sz="2000" b="1" dirty="0" err="1" smtClean="0">
                <a:solidFill>
                  <a:srgbClr val="014596"/>
                </a:solidFill>
              </a:rPr>
              <a:t>banks</a:t>
            </a:r>
            <a:endParaRPr lang="it-IT" sz="2000" b="1" dirty="0">
              <a:solidFill>
                <a:srgbClr val="014596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627784" y="1653881"/>
            <a:ext cx="2664296" cy="1015663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14596"/>
                </a:solidFill>
              </a:rPr>
              <a:t>The </a:t>
            </a:r>
            <a:r>
              <a:rPr lang="it-IT" sz="2000" dirty="0" err="1" smtClean="0">
                <a:solidFill>
                  <a:srgbClr val="014596"/>
                </a:solidFill>
              </a:rPr>
              <a:t>problems</a:t>
            </a:r>
            <a:r>
              <a:rPr lang="it-IT" sz="2000" dirty="0" smtClean="0">
                <a:solidFill>
                  <a:srgbClr val="014596"/>
                </a:solidFill>
              </a:rPr>
              <a:t> </a:t>
            </a:r>
            <a:r>
              <a:rPr lang="it-IT" sz="2000" dirty="0" err="1" smtClean="0">
                <a:solidFill>
                  <a:srgbClr val="014596"/>
                </a:solidFill>
              </a:rPr>
              <a:t>require</a:t>
            </a:r>
            <a:r>
              <a:rPr lang="it-IT" sz="2000" dirty="0" smtClean="0">
                <a:solidFill>
                  <a:srgbClr val="014596"/>
                </a:solidFill>
              </a:rPr>
              <a:t> a strong</a:t>
            </a:r>
            <a:r>
              <a:rPr lang="it-IT" sz="2000" b="1" dirty="0" smtClean="0">
                <a:solidFill>
                  <a:srgbClr val="014596"/>
                </a:solidFill>
              </a:rPr>
              <a:t> </a:t>
            </a:r>
            <a:r>
              <a:rPr lang="it-IT" sz="2000" b="1" dirty="0" err="1" smtClean="0">
                <a:solidFill>
                  <a:srgbClr val="014596"/>
                </a:solidFill>
              </a:rPr>
              <a:t>multidisciplinary</a:t>
            </a:r>
            <a:r>
              <a:rPr lang="it-IT" sz="2000" b="1" dirty="0" smtClean="0">
                <a:solidFill>
                  <a:srgbClr val="014596"/>
                </a:solidFill>
              </a:rPr>
              <a:t> </a:t>
            </a:r>
            <a:r>
              <a:rPr lang="it-IT" sz="2000" b="1" dirty="0" err="1" smtClean="0">
                <a:solidFill>
                  <a:srgbClr val="014596"/>
                </a:solidFill>
              </a:rPr>
              <a:t>approach</a:t>
            </a:r>
            <a:endParaRPr lang="it-IT" sz="2000" dirty="0">
              <a:solidFill>
                <a:srgbClr val="014596"/>
              </a:solidFill>
            </a:endParaRPr>
          </a:p>
        </p:txBody>
      </p:sp>
      <p:pic>
        <p:nvPicPr>
          <p:cNvPr id="10" name="Immagine 6" descr="37-puzzle.jpg"/>
          <p:cNvPicPr>
            <a:picLocks noChangeAspect="1"/>
          </p:cNvPicPr>
          <p:nvPr/>
        </p:nvPicPr>
        <p:blipFill rotWithShape="1">
          <a:blip r:embed="rId3" cstate="print"/>
          <a:srcRect t="5269"/>
          <a:stretch/>
        </p:blipFill>
        <p:spPr bwMode="auto">
          <a:xfrm>
            <a:off x="784174" y="1429154"/>
            <a:ext cx="1555578" cy="1772896"/>
          </a:xfrm>
          <a:prstGeom prst="rect">
            <a:avLst/>
          </a:prstGeom>
          <a:noFill/>
          <a:ln w="25400">
            <a:solidFill>
              <a:srgbClr val="F39501"/>
            </a:solidFill>
          </a:ln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98" y="4937534"/>
            <a:ext cx="1701329" cy="172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6165414" y="1653881"/>
            <a:ext cx="2816042" cy="1015663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014596"/>
                </a:solidFill>
              </a:rPr>
              <a:t>Cooperation</a:t>
            </a:r>
            <a:r>
              <a:rPr lang="it-IT" sz="2000" b="1" dirty="0" smtClean="0">
                <a:solidFill>
                  <a:srgbClr val="014596"/>
                </a:solidFill>
              </a:rPr>
              <a:t> </a:t>
            </a:r>
            <a:r>
              <a:rPr lang="it-IT" sz="2000" b="1" dirty="0">
                <a:solidFill>
                  <a:srgbClr val="014596"/>
                </a:solidFill>
              </a:rPr>
              <a:t>of </a:t>
            </a:r>
            <a:r>
              <a:rPr lang="it-IT" sz="2000" b="1" dirty="0" err="1">
                <a:solidFill>
                  <a:srgbClr val="014596"/>
                </a:solidFill>
              </a:rPr>
              <a:t>different</a:t>
            </a:r>
            <a:r>
              <a:rPr lang="it-IT" sz="2000" b="1" dirty="0">
                <a:solidFill>
                  <a:srgbClr val="014596"/>
                </a:solidFill>
              </a:rPr>
              <a:t> </a:t>
            </a:r>
            <a:r>
              <a:rPr lang="it-IT" sz="2000" b="1" dirty="0" err="1">
                <a:solidFill>
                  <a:srgbClr val="014596"/>
                </a:solidFill>
              </a:rPr>
              <a:t>specialists</a:t>
            </a:r>
            <a:r>
              <a:rPr lang="it-IT" sz="2000" b="1" dirty="0">
                <a:solidFill>
                  <a:srgbClr val="014596"/>
                </a:solidFill>
              </a:rPr>
              <a:t> and </a:t>
            </a:r>
            <a:r>
              <a:rPr lang="it-IT" sz="2000" b="1" dirty="0" err="1">
                <a:solidFill>
                  <a:srgbClr val="014596"/>
                </a:solidFill>
              </a:rPr>
              <a:t>experts</a:t>
            </a:r>
            <a:r>
              <a:rPr lang="it-IT" sz="2000" dirty="0">
                <a:solidFill>
                  <a:srgbClr val="014596"/>
                </a:solidFill>
              </a:rPr>
              <a:t> </a:t>
            </a:r>
            <a:r>
              <a:rPr lang="it-IT" sz="2000" dirty="0" smtClean="0">
                <a:solidFill>
                  <a:srgbClr val="014596"/>
                </a:solidFill>
              </a:rPr>
              <a:t>from </a:t>
            </a:r>
            <a:r>
              <a:rPr lang="it-IT" sz="2000" dirty="0" err="1" smtClean="0">
                <a:solidFill>
                  <a:srgbClr val="014596"/>
                </a:solidFill>
              </a:rPr>
              <a:t>University</a:t>
            </a:r>
            <a:endParaRPr lang="it-IT" sz="2000" dirty="0">
              <a:solidFill>
                <a:srgbClr val="014596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165414" y="3357807"/>
            <a:ext cx="2816042" cy="1323439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014596"/>
                </a:solidFill>
              </a:rPr>
              <a:t>Privileged</a:t>
            </a:r>
            <a:r>
              <a:rPr lang="it-IT" sz="2000" b="1" dirty="0" smtClean="0">
                <a:solidFill>
                  <a:srgbClr val="014596"/>
                </a:solidFill>
              </a:rPr>
              <a:t> </a:t>
            </a:r>
            <a:r>
              <a:rPr lang="it-IT" sz="2000" b="1" dirty="0" err="1" smtClean="0">
                <a:solidFill>
                  <a:srgbClr val="014596"/>
                </a:solidFill>
              </a:rPr>
              <a:t>access</a:t>
            </a:r>
            <a:r>
              <a:rPr lang="it-IT" sz="2000" b="1" dirty="0" smtClean="0">
                <a:solidFill>
                  <a:srgbClr val="014596"/>
                </a:solidFill>
              </a:rPr>
              <a:t> to EU funds </a:t>
            </a:r>
            <a:r>
              <a:rPr lang="it-IT" sz="2000" dirty="0" err="1" smtClean="0">
                <a:solidFill>
                  <a:srgbClr val="014596"/>
                </a:solidFill>
              </a:rPr>
              <a:t>after</a:t>
            </a:r>
            <a:r>
              <a:rPr lang="it-IT" sz="2000" dirty="0" smtClean="0">
                <a:solidFill>
                  <a:srgbClr val="014596"/>
                </a:solidFill>
              </a:rPr>
              <a:t> </a:t>
            </a:r>
            <a:r>
              <a:rPr lang="it-IT" sz="2000" dirty="0" err="1" smtClean="0">
                <a:solidFill>
                  <a:srgbClr val="014596"/>
                </a:solidFill>
              </a:rPr>
              <a:t>approval</a:t>
            </a:r>
            <a:r>
              <a:rPr lang="it-IT" sz="2000" dirty="0" smtClean="0">
                <a:solidFill>
                  <a:srgbClr val="014596"/>
                </a:solidFill>
              </a:rPr>
              <a:t> of </a:t>
            </a:r>
            <a:r>
              <a:rPr lang="it-IT" sz="2000" b="1" dirty="0" err="1" smtClean="0">
                <a:solidFill>
                  <a:srgbClr val="014596"/>
                </a:solidFill>
              </a:rPr>
              <a:t>Sustainable</a:t>
            </a:r>
            <a:r>
              <a:rPr lang="it-IT" sz="2000" b="1" dirty="0" smtClean="0">
                <a:solidFill>
                  <a:srgbClr val="014596"/>
                </a:solidFill>
              </a:rPr>
              <a:t> Energy Action Plan</a:t>
            </a:r>
            <a:endParaRPr lang="it-IT" sz="2000" b="1" dirty="0">
              <a:solidFill>
                <a:srgbClr val="014596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5593967" y="2055407"/>
            <a:ext cx="360040" cy="212610"/>
          </a:xfrm>
          <a:prstGeom prst="rightArrow">
            <a:avLst/>
          </a:prstGeom>
          <a:solidFill>
            <a:srgbClr val="F39501"/>
          </a:solidFill>
          <a:ln>
            <a:solidFill>
              <a:srgbClr val="01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>
            <a:off x="5663242" y="3913222"/>
            <a:ext cx="360040" cy="212610"/>
          </a:xfrm>
          <a:prstGeom prst="rightArrow">
            <a:avLst/>
          </a:prstGeom>
          <a:solidFill>
            <a:srgbClr val="F39501"/>
          </a:solidFill>
          <a:ln>
            <a:solidFill>
              <a:srgbClr val="01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514138" y="5167064"/>
            <a:ext cx="2467318" cy="1323439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14596"/>
                </a:solidFill>
              </a:rPr>
              <a:t>Information </a:t>
            </a:r>
            <a:r>
              <a:rPr lang="it-IT" sz="2000" dirty="0" smtClean="0">
                <a:solidFill>
                  <a:srgbClr val="014596"/>
                </a:solidFill>
              </a:rPr>
              <a:t>and </a:t>
            </a:r>
            <a:r>
              <a:rPr lang="it-IT" sz="2000" dirty="0" err="1" smtClean="0">
                <a:solidFill>
                  <a:srgbClr val="014596"/>
                </a:solidFill>
              </a:rPr>
              <a:t>activation</a:t>
            </a:r>
            <a:r>
              <a:rPr lang="it-IT" sz="2000" dirty="0" smtClean="0">
                <a:solidFill>
                  <a:srgbClr val="014596"/>
                </a:solidFill>
              </a:rPr>
              <a:t> of a </a:t>
            </a:r>
            <a:r>
              <a:rPr lang="it-IT" sz="2000" b="1" dirty="0" smtClean="0">
                <a:solidFill>
                  <a:srgbClr val="014596"/>
                </a:solidFill>
              </a:rPr>
              <a:t>front office </a:t>
            </a:r>
            <a:r>
              <a:rPr lang="it-IT" sz="2000" dirty="0" smtClean="0">
                <a:solidFill>
                  <a:srgbClr val="014596"/>
                </a:solidFill>
              </a:rPr>
              <a:t>for </a:t>
            </a:r>
            <a:r>
              <a:rPr lang="it-IT" sz="2000" b="1" dirty="0" err="1" smtClean="0">
                <a:solidFill>
                  <a:srgbClr val="014596"/>
                </a:solidFill>
              </a:rPr>
              <a:t>burocracy</a:t>
            </a:r>
            <a:r>
              <a:rPr lang="it-IT" sz="2000" b="1" dirty="0" smtClean="0">
                <a:solidFill>
                  <a:srgbClr val="014596"/>
                </a:solidFill>
              </a:rPr>
              <a:t> </a:t>
            </a:r>
            <a:r>
              <a:rPr lang="it-IT" sz="2000" b="1" dirty="0" err="1" smtClean="0">
                <a:solidFill>
                  <a:srgbClr val="014596"/>
                </a:solidFill>
              </a:rPr>
              <a:t>simplification</a:t>
            </a:r>
            <a:endParaRPr lang="it-IT" sz="2000" b="1" dirty="0" smtClean="0">
              <a:solidFill>
                <a:srgbClr val="014596"/>
              </a:solidFill>
            </a:endParaRPr>
          </a:p>
        </p:txBody>
      </p:sp>
      <p:sp>
        <p:nvSpPr>
          <p:cNvPr id="18" name="Freccia a destra 17"/>
          <p:cNvSpPr/>
          <p:nvPr/>
        </p:nvSpPr>
        <p:spPr>
          <a:xfrm>
            <a:off x="5923564" y="5722479"/>
            <a:ext cx="360040" cy="212610"/>
          </a:xfrm>
          <a:prstGeom prst="rightArrow">
            <a:avLst/>
          </a:prstGeom>
          <a:solidFill>
            <a:srgbClr val="F39501"/>
          </a:solidFill>
          <a:ln>
            <a:solidFill>
              <a:srgbClr val="01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6562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13" grpId="0" animBg="1"/>
      <p:bldP spid="14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be </a:t>
            </a:r>
            <a:r>
              <a:rPr lang="it-IT" dirty="0" err="1" smtClean="0"/>
              <a:t>replicated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4" name="Picture 20" descr="Pannelli Solari 0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3912"/>
            <a:ext cx="2753176" cy="2103120"/>
          </a:xfrm>
          <a:prstGeom prst="rect">
            <a:avLst/>
          </a:prstGeom>
          <a:noFill/>
          <a:ln w="25400">
            <a:solidFill>
              <a:srgbClr val="F395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1961" y="1484784"/>
            <a:ext cx="1980079" cy="2924423"/>
          </a:xfrm>
          <a:prstGeom prst="rect">
            <a:avLst/>
          </a:prstGeom>
          <a:noFill/>
          <a:ln w="25400">
            <a:solidFill>
              <a:srgbClr val="F395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5496" y="3617016"/>
            <a:ext cx="3695419" cy="1015663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14596"/>
                </a:solidFill>
              </a:rPr>
              <a:t>DISPLAY</a:t>
            </a:r>
            <a:r>
              <a:rPr lang="it-IT" sz="2000" dirty="0" smtClean="0">
                <a:solidFill>
                  <a:srgbClr val="014596"/>
                </a:solidFill>
              </a:rPr>
              <a:t> </a:t>
            </a:r>
            <a:r>
              <a:rPr lang="it-IT" sz="2000" dirty="0" err="1">
                <a:solidFill>
                  <a:srgbClr val="014596"/>
                </a:solidFill>
              </a:rPr>
              <a:t>Campaign</a:t>
            </a:r>
            <a:r>
              <a:rPr lang="it-IT" sz="2000" dirty="0">
                <a:solidFill>
                  <a:srgbClr val="014596"/>
                </a:solidFill>
              </a:rPr>
              <a:t>: </a:t>
            </a:r>
            <a:r>
              <a:rPr lang="it-IT" sz="2000" dirty="0" err="1" smtClean="0">
                <a:solidFill>
                  <a:srgbClr val="014596"/>
                </a:solidFill>
              </a:rPr>
              <a:t>monitoring</a:t>
            </a:r>
            <a:r>
              <a:rPr lang="it-IT" sz="2000" dirty="0" smtClean="0">
                <a:solidFill>
                  <a:srgbClr val="014596"/>
                </a:solidFill>
              </a:rPr>
              <a:t> </a:t>
            </a:r>
            <a:r>
              <a:rPr lang="it-IT" sz="2000" b="1" dirty="0">
                <a:solidFill>
                  <a:srgbClr val="014596"/>
                </a:solidFill>
              </a:rPr>
              <a:t>energy </a:t>
            </a:r>
            <a:r>
              <a:rPr lang="it-IT" sz="2000" b="1" dirty="0" smtClean="0">
                <a:solidFill>
                  <a:srgbClr val="014596"/>
                </a:solidFill>
              </a:rPr>
              <a:t>and water </a:t>
            </a:r>
            <a:r>
              <a:rPr lang="it-IT" sz="2000" b="1" dirty="0" err="1" smtClean="0">
                <a:solidFill>
                  <a:srgbClr val="014596"/>
                </a:solidFill>
              </a:rPr>
              <a:t>consumption</a:t>
            </a:r>
            <a:r>
              <a:rPr lang="it-IT" sz="2000" b="1" dirty="0" smtClean="0">
                <a:solidFill>
                  <a:srgbClr val="014596"/>
                </a:solidFill>
              </a:rPr>
              <a:t> </a:t>
            </a:r>
            <a:r>
              <a:rPr lang="it-IT" sz="2000" b="1" dirty="0">
                <a:solidFill>
                  <a:srgbClr val="014596"/>
                </a:solidFill>
              </a:rPr>
              <a:t>in the </a:t>
            </a:r>
            <a:r>
              <a:rPr lang="it-IT" sz="2000" b="1" dirty="0" err="1">
                <a:solidFill>
                  <a:srgbClr val="014596"/>
                </a:solidFill>
              </a:rPr>
              <a:t>schools</a:t>
            </a:r>
            <a:endParaRPr lang="it-IT" sz="2000" b="1" dirty="0">
              <a:solidFill>
                <a:srgbClr val="014596"/>
              </a:solidFill>
            </a:endParaRPr>
          </a:p>
        </p:txBody>
      </p:sp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874357" y="5935335"/>
            <a:ext cx="2133600" cy="365125"/>
          </a:xfrm>
        </p:spPr>
        <p:txBody>
          <a:bodyPr/>
          <a:lstStyle/>
          <a:p>
            <a:fld id="{8EE7BAD3-878D-47F0-AA57-8A2F489D4A4A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23" name="Immagine 22" descr="School_81.emf"/>
          <p:cNvPicPr/>
          <p:nvPr/>
        </p:nvPicPr>
        <p:blipFill rotWithShape="1">
          <a:blip r:embed="rId4" cstate="print"/>
          <a:srcRect l="1902" r="5101"/>
          <a:stretch/>
        </p:blipFill>
        <p:spPr>
          <a:xfrm>
            <a:off x="5150562" y="1398487"/>
            <a:ext cx="3885934" cy="3135805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5319652" y="4458705"/>
            <a:ext cx="3745310" cy="1015663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14596"/>
                </a:solidFill>
              </a:rPr>
              <a:t>Use of </a:t>
            </a:r>
            <a:r>
              <a:rPr lang="it-IT" sz="2000" b="1" dirty="0" err="1" smtClean="0">
                <a:solidFill>
                  <a:srgbClr val="014596"/>
                </a:solidFill>
              </a:rPr>
              <a:t>mathematical</a:t>
            </a:r>
            <a:r>
              <a:rPr lang="it-IT" sz="2000" b="1" dirty="0" smtClean="0">
                <a:solidFill>
                  <a:srgbClr val="014596"/>
                </a:solidFill>
              </a:rPr>
              <a:t> </a:t>
            </a:r>
            <a:r>
              <a:rPr lang="it-IT" sz="2000" b="1" dirty="0" err="1" smtClean="0">
                <a:solidFill>
                  <a:srgbClr val="014596"/>
                </a:solidFill>
              </a:rPr>
              <a:t>programming</a:t>
            </a:r>
            <a:r>
              <a:rPr lang="it-IT" sz="2000" b="1" dirty="0" smtClean="0">
                <a:solidFill>
                  <a:srgbClr val="014596"/>
                </a:solidFill>
              </a:rPr>
              <a:t> </a:t>
            </a:r>
            <a:r>
              <a:rPr lang="it-IT" sz="2000" dirty="0" smtClean="0">
                <a:solidFill>
                  <a:srgbClr val="014596"/>
                </a:solidFill>
              </a:rPr>
              <a:t>to set the </a:t>
            </a:r>
            <a:r>
              <a:rPr lang="it-IT" sz="2000" b="1" dirty="0" err="1" smtClean="0">
                <a:solidFill>
                  <a:srgbClr val="014596"/>
                </a:solidFill>
              </a:rPr>
              <a:t>priorities</a:t>
            </a:r>
            <a:r>
              <a:rPr lang="it-IT" sz="2000" b="1" dirty="0" smtClean="0">
                <a:solidFill>
                  <a:srgbClr val="014596"/>
                </a:solidFill>
              </a:rPr>
              <a:t> </a:t>
            </a:r>
            <a:r>
              <a:rPr lang="it-IT" sz="2000" dirty="0" err="1" smtClean="0">
                <a:solidFill>
                  <a:srgbClr val="014596"/>
                </a:solidFill>
              </a:rPr>
              <a:t>among</a:t>
            </a:r>
            <a:r>
              <a:rPr lang="it-IT" sz="2000" dirty="0" smtClean="0">
                <a:solidFill>
                  <a:srgbClr val="014596"/>
                </a:solidFill>
              </a:rPr>
              <a:t> </a:t>
            </a:r>
            <a:r>
              <a:rPr lang="it-IT" sz="2000" dirty="0" err="1" smtClean="0">
                <a:solidFill>
                  <a:srgbClr val="014596"/>
                </a:solidFill>
              </a:rPr>
              <a:t>different</a:t>
            </a:r>
            <a:r>
              <a:rPr lang="it-IT" sz="2000" dirty="0" smtClean="0">
                <a:solidFill>
                  <a:srgbClr val="014596"/>
                </a:solidFill>
              </a:rPr>
              <a:t> </a:t>
            </a:r>
            <a:r>
              <a:rPr lang="it-IT" sz="2000" dirty="0" err="1" smtClean="0">
                <a:solidFill>
                  <a:srgbClr val="014596"/>
                </a:solidFill>
              </a:rPr>
              <a:t>actions</a:t>
            </a:r>
            <a:endParaRPr lang="it-IT" sz="2000" dirty="0">
              <a:solidFill>
                <a:srgbClr val="014596"/>
              </a:solidFill>
            </a:endParaRPr>
          </a:p>
        </p:txBody>
      </p:sp>
      <p:pic>
        <p:nvPicPr>
          <p:cNvPr id="4098" name="Picture 2" descr="http://www.energy-cities.eu/local/cache-vignettes/L150xH213/arton1449-31c95-2-c72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84550"/>
            <a:ext cx="1428750" cy="2028826"/>
          </a:xfrm>
          <a:prstGeom prst="rect">
            <a:avLst/>
          </a:prstGeom>
          <a:noFill/>
          <a:ln w="25400">
            <a:solidFill>
              <a:srgbClr val="F395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403648" y="5125702"/>
            <a:ext cx="1751203" cy="1384995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14596"/>
                </a:solidFill>
              </a:rPr>
              <a:t>CYBER </a:t>
            </a:r>
          </a:p>
          <a:p>
            <a:pPr algn="ctr"/>
            <a:r>
              <a:rPr lang="it-IT" sz="2000" b="1" dirty="0" smtClean="0">
                <a:solidFill>
                  <a:srgbClr val="014596"/>
                </a:solidFill>
              </a:rPr>
              <a:t>(</a:t>
            </a:r>
            <a:r>
              <a:rPr lang="it-IT" sz="2000" b="1" dirty="0" err="1">
                <a:solidFill>
                  <a:srgbClr val="014596"/>
                </a:solidFill>
              </a:rPr>
              <a:t>Communicate</a:t>
            </a:r>
            <a:r>
              <a:rPr lang="it-IT" sz="2000" b="1" dirty="0">
                <a:solidFill>
                  <a:srgbClr val="014596"/>
                </a:solidFill>
              </a:rPr>
              <a:t> Your Building Energy Rating)</a:t>
            </a:r>
          </a:p>
        </p:txBody>
      </p:sp>
      <p:pic>
        <p:nvPicPr>
          <p:cNvPr id="4100" name="Picture 4" descr="http://www.motorisumotori.it/wp-content/uploads/2011/10/car-pool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531520"/>
            <a:ext cx="2241961" cy="1270845"/>
          </a:xfrm>
          <a:prstGeom prst="rect">
            <a:avLst/>
          </a:prstGeom>
          <a:noFill/>
          <a:ln w="25400">
            <a:solidFill>
              <a:srgbClr val="F395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tangolo 24"/>
          <p:cNvSpPr/>
          <p:nvPr/>
        </p:nvSpPr>
        <p:spPr>
          <a:xfrm>
            <a:off x="7388696" y="6021288"/>
            <a:ext cx="1575792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14596"/>
                </a:solidFill>
              </a:rPr>
              <a:t>Car </a:t>
            </a:r>
            <a:r>
              <a:rPr lang="it-IT" b="1" dirty="0" err="1" smtClean="0">
                <a:solidFill>
                  <a:srgbClr val="014596"/>
                </a:solidFill>
              </a:rPr>
              <a:t>Sharing</a:t>
            </a:r>
            <a:endParaRPr lang="it-IT" b="1" dirty="0" smtClean="0">
              <a:solidFill>
                <a:srgbClr val="014596"/>
              </a:solidFill>
            </a:endParaRPr>
          </a:p>
          <a:p>
            <a:pPr algn="ctr"/>
            <a:r>
              <a:rPr lang="it-IT" b="1" dirty="0" smtClean="0">
                <a:solidFill>
                  <a:srgbClr val="014596"/>
                </a:solidFill>
              </a:rPr>
              <a:t>Car </a:t>
            </a:r>
            <a:r>
              <a:rPr lang="it-IT" b="1" dirty="0" err="1" smtClean="0">
                <a:solidFill>
                  <a:srgbClr val="014596"/>
                </a:solidFill>
              </a:rPr>
              <a:t>Pooling</a:t>
            </a:r>
            <a:endParaRPr lang="it-IT" b="1" dirty="0">
              <a:solidFill>
                <a:srgbClr val="014596"/>
              </a:solidFill>
            </a:endParaRPr>
          </a:p>
        </p:txBody>
      </p:sp>
      <p:pic>
        <p:nvPicPr>
          <p:cNvPr id="4102" name="Picture 6" descr="http://www.wintvworld.com/e-news/wp-content/uploads/2011/02/water_ta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031" y="4636557"/>
            <a:ext cx="1325124" cy="145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387803" y="5890046"/>
            <a:ext cx="1760261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14596"/>
                </a:solidFill>
              </a:rPr>
              <a:t>Energy from </a:t>
            </a:r>
            <a:r>
              <a:rPr lang="it-IT" b="1" dirty="0" err="1" smtClean="0">
                <a:solidFill>
                  <a:srgbClr val="014596"/>
                </a:solidFill>
              </a:rPr>
              <a:t>municipal</a:t>
            </a:r>
            <a:r>
              <a:rPr lang="it-IT" b="1" dirty="0" smtClean="0">
                <a:solidFill>
                  <a:srgbClr val="014596"/>
                </a:solidFill>
              </a:rPr>
              <a:t> </a:t>
            </a:r>
            <a:r>
              <a:rPr lang="it-IT" b="1" dirty="0" err="1" smtClean="0">
                <a:solidFill>
                  <a:srgbClr val="014596"/>
                </a:solidFill>
              </a:rPr>
              <a:t>waterworks</a:t>
            </a:r>
            <a:r>
              <a:rPr lang="it-IT" b="1" dirty="0" smtClean="0">
                <a:solidFill>
                  <a:srgbClr val="014596"/>
                </a:solidFill>
              </a:rPr>
              <a:t> </a:t>
            </a:r>
            <a:endParaRPr lang="it-IT" b="1" dirty="0">
              <a:solidFill>
                <a:srgbClr val="014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18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8" grpId="0" animBg="1"/>
      <p:bldP spid="25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Solidarity</a:t>
            </a:r>
            <a:r>
              <a:rPr lang="it-IT" dirty="0" smtClean="0"/>
              <a:t> </a:t>
            </a:r>
            <a:r>
              <a:rPr lang="it-IT" dirty="0" err="1" smtClean="0"/>
              <a:t>Purchasing</a:t>
            </a:r>
            <a:r>
              <a:rPr lang="it-IT" dirty="0" smtClean="0"/>
              <a:t> </a:t>
            </a:r>
            <a:r>
              <a:rPr lang="it-IT" dirty="0" err="1" smtClean="0"/>
              <a:t>Groups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667026" y="4370328"/>
            <a:ext cx="2777182" cy="2308324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14596"/>
                </a:solidFill>
              </a:rPr>
              <a:t>Organization of </a:t>
            </a:r>
            <a:r>
              <a:rPr lang="it-IT" sz="2400" b="1" dirty="0" err="1" smtClean="0">
                <a:solidFill>
                  <a:srgbClr val="014596"/>
                </a:solidFill>
              </a:rPr>
              <a:t>Solidarity</a:t>
            </a:r>
            <a:r>
              <a:rPr lang="it-IT" sz="2400" b="1" dirty="0" smtClean="0">
                <a:solidFill>
                  <a:srgbClr val="014596"/>
                </a:solidFill>
              </a:rPr>
              <a:t> </a:t>
            </a:r>
            <a:r>
              <a:rPr lang="it-IT" sz="2400" b="1" dirty="0" err="1" smtClean="0">
                <a:solidFill>
                  <a:srgbClr val="014596"/>
                </a:solidFill>
              </a:rPr>
              <a:t>Purchasing</a:t>
            </a:r>
            <a:r>
              <a:rPr lang="it-IT" sz="2400" b="1" dirty="0" smtClean="0">
                <a:solidFill>
                  <a:srgbClr val="014596"/>
                </a:solidFill>
              </a:rPr>
              <a:t> </a:t>
            </a:r>
            <a:r>
              <a:rPr lang="it-IT" sz="2400" b="1" dirty="0" err="1" smtClean="0">
                <a:solidFill>
                  <a:srgbClr val="014596"/>
                </a:solidFill>
              </a:rPr>
              <a:t>Groups</a:t>
            </a:r>
            <a:r>
              <a:rPr lang="it-IT" sz="2400" dirty="0" smtClean="0">
                <a:solidFill>
                  <a:srgbClr val="014596"/>
                </a:solidFill>
              </a:rPr>
              <a:t> to </a:t>
            </a:r>
            <a:r>
              <a:rPr lang="it-IT" sz="2400" b="1" dirty="0" smtClean="0">
                <a:solidFill>
                  <a:srgbClr val="014596"/>
                </a:solidFill>
              </a:rPr>
              <a:t>pool </a:t>
            </a:r>
            <a:r>
              <a:rPr lang="it-IT" sz="2400" b="1" dirty="0" err="1" smtClean="0">
                <a:solidFill>
                  <a:srgbClr val="014596"/>
                </a:solidFill>
              </a:rPr>
              <a:t>orders</a:t>
            </a:r>
            <a:r>
              <a:rPr lang="it-IT" sz="2400" dirty="0" smtClean="0">
                <a:solidFill>
                  <a:srgbClr val="014596"/>
                </a:solidFill>
              </a:rPr>
              <a:t> and  </a:t>
            </a:r>
            <a:r>
              <a:rPr lang="it-IT" sz="2400" b="1" dirty="0" err="1" smtClean="0">
                <a:solidFill>
                  <a:srgbClr val="014596"/>
                </a:solidFill>
              </a:rPr>
              <a:t>stimulate</a:t>
            </a:r>
            <a:r>
              <a:rPr lang="it-IT" sz="2400" b="1" dirty="0" smtClean="0">
                <a:solidFill>
                  <a:srgbClr val="014596"/>
                </a:solidFill>
              </a:rPr>
              <a:t> private </a:t>
            </a:r>
            <a:r>
              <a:rPr lang="it-IT" sz="2400" b="1" dirty="0" err="1" smtClean="0">
                <a:solidFill>
                  <a:srgbClr val="014596"/>
                </a:solidFill>
              </a:rPr>
              <a:t>investments</a:t>
            </a:r>
            <a:endParaRPr lang="it-IT" sz="2400" dirty="0">
              <a:solidFill>
                <a:srgbClr val="014596"/>
              </a:solidFill>
            </a:endParaRPr>
          </a:p>
        </p:txBody>
      </p:sp>
      <p:pic>
        <p:nvPicPr>
          <p:cNvPr id="5" name="Picture 2" descr="http://www.greenme.it/images/stories/Abitare/Ortogiardino/gaze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808312" cy="1755195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  <a:extLst/>
        </p:spPr>
      </p:pic>
      <p:pic>
        <p:nvPicPr>
          <p:cNvPr id="6" name="Picture 4" descr="http://www.spifinestre.it/wp-content/uploads/2011/05/Trial-est_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35" t="4055" r="25661" b="4630"/>
          <a:stretch/>
        </p:blipFill>
        <p:spPr bwMode="auto">
          <a:xfrm>
            <a:off x="7380377" y="4077072"/>
            <a:ext cx="1008047" cy="194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 descr="http://cdn.ecologiae.com/wp-content/uploads/2009/09/tetto-verde.jpg"/>
          <p:cNvPicPr/>
          <p:nvPr/>
        </p:nvPicPr>
        <p:blipFill rotWithShape="1">
          <a:blip r:embed="rId5" cstate="print"/>
          <a:srcRect t="30798"/>
          <a:stretch/>
        </p:blipFill>
        <p:spPr bwMode="auto">
          <a:xfrm>
            <a:off x="179512" y="1556792"/>
            <a:ext cx="3384376" cy="1641811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</p:pic>
      <p:sp>
        <p:nvSpPr>
          <p:cNvPr id="8" name="Rettangolo 7"/>
          <p:cNvSpPr/>
          <p:nvPr/>
        </p:nvSpPr>
        <p:spPr>
          <a:xfrm>
            <a:off x="6372200" y="3257274"/>
            <a:ext cx="2401996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014596"/>
                </a:solidFill>
              </a:rPr>
              <a:t>Photovoltaic</a:t>
            </a:r>
            <a:r>
              <a:rPr lang="it-IT" sz="2000" b="1" dirty="0" smtClean="0">
                <a:solidFill>
                  <a:srgbClr val="014596"/>
                </a:solidFill>
              </a:rPr>
              <a:t> gazebo</a:t>
            </a:r>
            <a:r>
              <a:rPr lang="it-IT" sz="2000" dirty="0" smtClean="0">
                <a:solidFill>
                  <a:srgbClr val="014596"/>
                </a:solidFill>
              </a:rPr>
              <a:t> on building </a:t>
            </a:r>
            <a:r>
              <a:rPr lang="it-IT" sz="2000" dirty="0" err="1" smtClean="0">
                <a:solidFill>
                  <a:srgbClr val="014596"/>
                </a:solidFill>
              </a:rPr>
              <a:t>roofs</a:t>
            </a:r>
            <a:endParaRPr lang="it-IT" sz="2000" dirty="0">
              <a:solidFill>
                <a:srgbClr val="014596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804248" y="6021288"/>
            <a:ext cx="2088232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014596"/>
                </a:solidFill>
              </a:rPr>
              <a:t>Insulating</a:t>
            </a:r>
            <a:r>
              <a:rPr lang="it-IT" sz="2000" b="1" dirty="0" smtClean="0">
                <a:solidFill>
                  <a:srgbClr val="014596"/>
                </a:solidFill>
              </a:rPr>
              <a:t> </a:t>
            </a:r>
            <a:r>
              <a:rPr lang="it-IT" sz="2000" b="1" dirty="0" err="1" smtClean="0">
                <a:solidFill>
                  <a:srgbClr val="014596"/>
                </a:solidFill>
              </a:rPr>
              <a:t>frames</a:t>
            </a:r>
            <a:r>
              <a:rPr lang="it-IT" sz="2000" dirty="0" smtClean="0">
                <a:solidFill>
                  <a:srgbClr val="014596"/>
                </a:solidFill>
              </a:rPr>
              <a:t> for </a:t>
            </a:r>
            <a:r>
              <a:rPr lang="it-IT" sz="2000" dirty="0" err="1" smtClean="0">
                <a:solidFill>
                  <a:srgbClr val="014596"/>
                </a:solidFill>
              </a:rPr>
              <a:t>windows</a:t>
            </a:r>
            <a:endParaRPr lang="it-IT" sz="2000" dirty="0">
              <a:solidFill>
                <a:srgbClr val="014596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23528" y="3068960"/>
            <a:ext cx="3070612" cy="1323439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14596"/>
                </a:solidFill>
              </a:rPr>
              <a:t>Green </a:t>
            </a:r>
            <a:r>
              <a:rPr lang="it-IT" sz="2000" b="1" dirty="0" err="1" smtClean="0">
                <a:solidFill>
                  <a:srgbClr val="014596"/>
                </a:solidFill>
              </a:rPr>
              <a:t>roofs</a:t>
            </a:r>
            <a:r>
              <a:rPr lang="it-IT" sz="2000" dirty="0" smtClean="0">
                <a:solidFill>
                  <a:srgbClr val="014596"/>
                </a:solidFill>
              </a:rPr>
              <a:t> to reduce </a:t>
            </a:r>
            <a:r>
              <a:rPr lang="it-IT" sz="2000" dirty="0" err="1" smtClean="0">
                <a:solidFill>
                  <a:srgbClr val="014596"/>
                </a:solidFill>
              </a:rPr>
              <a:t>heat</a:t>
            </a:r>
            <a:r>
              <a:rPr lang="it-IT" sz="2000" dirty="0" smtClean="0">
                <a:solidFill>
                  <a:srgbClr val="014596"/>
                </a:solidFill>
              </a:rPr>
              <a:t> </a:t>
            </a:r>
            <a:r>
              <a:rPr lang="it-IT" sz="2000" dirty="0" err="1" smtClean="0">
                <a:solidFill>
                  <a:srgbClr val="014596"/>
                </a:solidFill>
              </a:rPr>
              <a:t>losses</a:t>
            </a:r>
            <a:r>
              <a:rPr lang="it-IT" sz="2000" dirty="0" smtClean="0">
                <a:solidFill>
                  <a:srgbClr val="014596"/>
                </a:solidFill>
              </a:rPr>
              <a:t>, </a:t>
            </a:r>
            <a:r>
              <a:rPr lang="it-IT" sz="2000" dirty="0" err="1" smtClean="0">
                <a:solidFill>
                  <a:srgbClr val="014596"/>
                </a:solidFill>
              </a:rPr>
              <a:t>improve</a:t>
            </a:r>
            <a:r>
              <a:rPr lang="it-IT" sz="2000" dirty="0" smtClean="0">
                <a:solidFill>
                  <a:srgbClr val="014596"/>
                </a:solidFill>
              </a:rPr>
              <a:t> water </a:t>
            </a:r>
            <a:r>
              <a:rPr lang="it-IT" sz="2000" dirty="0" err="1" smtClean="0">
                <a:solidFill>
                  <a:srgbClr val="014596"/>
                </a:solidFill>
              </a:rPr>
              <a:t>retention</a:t>
            </a:r>
            <a:r>
              <a:rPr lang="it-IT" sz="2000" dirty="0" smtClean="0">
                <a:solidFill>
                  <a:srgbClr val="014596"/>
                </a:solidFill>
              </a:rPr>
              <a:t>, </a:t>
            </a:r>
            <a:r>
              <a:rPr lang="it-IT" sz="2000" dirty="0" err="1" smtClean="0">
                <a:solidFill>
                  <a:srgbClr val="014596"/>
                </a:solidFill>
              </a:rPr>
              <a:t>absorb</a:t>
            </a:r>
            <a:r>
              <a:rPr lang="it-IT" sz="2000" dirty="0" smtClean="0">
                <a:solidFill>
                  <a:srgbClr val="014596"/>
                </a:solidFill>
              </a:rPr>
              <a:t> CO2 and </a:t>
            </a:r>
            <a:r>
              <a:rPr lang="it-IT" sz="2000" dirty="0" err="1" smtClean="0">
                <a:solidFill>
                  <a:srgbClr val="014596"/>
                </a:solidFill>
              </a:rPr>
              <a:t>particulate</a:t>
            </a:r>
            <a:r>
              <a:rPr lang="it-IT" sz="2000" dirty="0" smtClean="0">
                <a:solidFill>
                  <a:srgbClr val="014596"/>
                </a:solidFill>
              </a:rPr>
              <a:t>.</a:t>
            </a:r>
            <a:endParaRPr lang="it-IT" sz="2000" dirty="0">
              <a:solidFill>
                <a:srgbClr val="014596"/>
              </a:solidFill>
            </a:endParaRPr>
          </a:p>
        </p:txBody>
      </p:sp>
      <p:pic>
        <p:nvPicPr>
          <p:cNvPr id="14" name="Picture 2" descr="http://www.h2biz.eu/public/gruppo_acquist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13155"/>
            <a:ext cx="214312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idemyelectricbike.com/wp-content/uploads/2011/08/mantra_electric_bike_motorcyc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1183" y="4639180"/>
            <a:ext cx="1943611" cy="1243402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  <a:extLst/>
        </p:spPr>
      </p:pic>
      <p:pic>
        <p:nvPicPr>
          <p:cNvPr id="3078" name="Picture 6" descr="http://upload.wikimedia.org/wikipedia/commons/thumb/b/b6/60_LED_3W_Spot_Light_eq_25W.jpg/220px-60_LED_3W_Spot_Light_eq_25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20" y="5250513"/>
            <a:ext cx="1574552" cy="1130815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  <a:extLst/>
        </p:spPr>
      </p:pic>
      <p:sp>
        <p:nvSpPr>
          <p:cNvPr id="13" name="Rettangolo 12"/>
          <p:cNvSpPr/>
          <p:nvPr/>
        </p:nvSpPr>
        <p:spPr>
          <a:xfrm>
            <a:off x="1907704" y="5805264"/>
            <a:ext cx="1430659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014596"/>
                </a:solidFill>
              </a:rPr>
              <a:t>Electric</a:t>
            </a:r>
            <a:r>
              <a:rPr lang="it-IT" sz="2000" b="1" dirty="0" smtClean="0">
                <a:solidFill>
                  <a:srgbClr val="014596"/>
                </a:solidFill>
              </a:rPr>
              <a:t> bikes</a:t>
            </a:r>
            <a:endParaRPr lang="it-IT" sz="2000" dirty="0">
              <a:solidFill>
                <a:srgbClr val="014596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79512" y="6309320"/>
            <a:ext cx="1296144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14596"/>
                </a:solidFill>
              </a:rPr>
              <a:t>LED </a:t>
            </a:r>
            <a:r>
              <a:rPr lang="it-IT" sz="2000" b="1" dirty="0" err="1" smtClean="0">
                <a:solidFill>
                  <a:srgbClr val="014596"/>
                </a:solidFill>
              </a:rPr>
              <a:t>lamps</a:t>
            </a:r>
            <a:endParaRPr lang="it-IT" sz="2000" dirty="0">
              <a:solidFill>
                <a:srgbClr val="014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37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redits"/>
          <p:cNvPicPr>
            <a:picLocks noChangeAspect="1" noChangeArrowheads="1"/>
          </p:cNvPicPr>
          <p:nvPr/>
        </p:nvPicPr>
        <p:blipFill>
          <a:blip r:embed="rId2" cstate="print"/>
          <a:srcRect l="34982" r="4352"/>
          <a:stretch>
            <a:fillRect/>
          </a:stretch>
        </p:blipFill>
        <p:spPr bwMode="auto">
          <a:xfrm>
            <a:off x="3757252" y="4725144"/>
            <a:ext cx="1819016" cy="1767586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2400738" y="1230118"/>
            <a:ext cx="6491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14596"/>
                </a:solidFill>
                <a:latin typeface="Bookman Old Style" pitchFamily="18" charset="0"/>
                <a:ea typeface="MingLiU_HKSCS" pitchFamily="18" charset="-120"/>
              </a:rPr>
              <a:t>We do not inherit the Earth from our ancestors.</a:t>
            </a:r>
          </a:p>
          <a:p>
            <a:r>
              <a:rPr lang="en-US" sz="3200" dirty="0" smtClean="0">
                <a:solidFill>
                  <a:srgbClr val="014596"/>
                </a:solidFill>
                <a:latin typeface="Bookman Old Style" pitchFamily="18" charset="0"/>
                <a:ea typeface="MingLiU_HKSCS" pitchFamily="18" charset="-120"/>
              </a:rPr>
              <a:t>We borrow it from our children.</a:t>
            </a:r>
          </a:p>
        </p:txBody>
      </p:sp>
      <p:pic>
        <p:nvPicPr>
          <p:cNvPr id="5" name="Picture 2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1959767" cy="19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192769" y="4581128"/>
            <a:ext cx="1659151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rgbClr val="014596"/>
                </a:solidFill>
              </a:defRPr>
            </a:lvl1pPr>
          </a:lstStyle>
          <a:p>
            <a:r>
              <a:rPr lang="it-IT" sz="2400" dirty="0" err="1"/>
              <a:t>Thank</a:t>
            </a:r>
            <a:r>
              <a:rPr lang="it-IT" sz="2400" dirty="0"/>
              <a:t> </a:t>
            </a:r>
            <a:r>
              <a:rPr lang="it-IT" sz="2400" dirty="0" err="1"/>
              <a:t>you</a:t>
            </a:r>
            <a:endParaRPr lang="it-IT" sz="2400" dirty="0"/>
          </a:p>
        </p:txBody>
      </p:sp>
      <p:sp>
        <p:nvSpPr>
          <p:cNvPr id="8" name="Titolo 7"/>
          <p:cNvSpPr txBox="1">
            <a:spLocks/>
          </p:cNvSpPr>
          <p:nvPr/>
        </p:nvSpPr>
        <p:spPr>
          <a:xfrm>
            <a:off x="647740" y="3255119"/>
            <a:ext cx="82447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145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000" dirty="0" err="1" smtClean="0">
                <a:latin typeface="Stencil" pitchFamily="82" charset="0"/>
              </a:rPr>
              <a:t>S</a:t>
            </a:r>
            <a:r>
              <a:rPr lang="it-IT" sz="4000" dirty="0" err="1" smtClean="0">
                <a:solidFill>
                  <a:srgbClr val="F39501"/>
                </a:solidFill>
                <a:latin typeface="Stencil" pitchFamily="82" charset="0"/>
              </a:rPr>
              <a:t>ust</a:t>
            </a:r>
            <a:r>
              <a:rPr lang="it-IT" sz="6000" dirty="0" err="1" smtClean="0">
                <a:latin typeface="Stencil" pitchFamily="82" charset="0"/>
              </a:rPr>
              <a:t>A</a:t>
            </a:r>
            <a:r>
              <a:rPr lang="it-IT" sz="4000" dirty="0" err="1" smtClean="0">
                <a:solidFill>
                  <a:srgbClr val="F39501"/>
                </a:solidFill>
                <a:latin typeface="Stencil" pitchFamily="82" charset="0"/>
              </a:rPr>
              <a:t>inab</a:t>
            </a:r>
            <a:r>
              <a:rPr lang="it-IT" sz="6000" dirty="0" err="1" smtClean="0">
                <a:latin typeface="Stencil" pitchFamily="82" charset="0"/>
              </a:rPr>
              <a:t>L</a:t>
            </a:r>
            <a:r>
              <a:rPr lang="it-IT" sz="4000" dirty="0" err="1" smtClean="0">
                <a:solidFill>
                  <a:srgbClr val="F39501"/>
                </a:solidFill>
                <a:latin typeface="Stencil" pitchFamily="82" charset="0"/>
              </a:rPr>
              <a:t>e</a:t>
            </a:r>
            <a:r>
              <a:rPr lang="it-IT" sz="6000" dirty="0" smtClean="0">
                <a:latin typeface="Stencil" pitchFamily="82" charset="0"/>
              </a:rPr>
              <a:t> </a:t>
            </a:r>
            <a:r>
              <a:rPr lang="it-IT" sz="6000" dirty="0" err="1" smtClean="0">
                <a:latin typeface="Stencil" pitchFamily="82" charset="0"/>
              </a:rPr>
              <a:t>E</a:t>
            </a:r>
            <a:r>
              <a:rPr lang="it-IT" sz="4000" dirty="0" err="1" smtClean="0">
                <a:solidFill>
                  <a:srgbClr val="F39501"/>
                </a:solidFill>
                <a:latin typeface="Stencil" pitchFamily="82" charset="0"/>
              </a:rPr>
              <a:t>ne</a:t>
            </a:r>
            <a:r>
              <a:rPr lang="it-IT" sz="6000" dirty="0" err="1" smtClean="0">
                <a:latin typeface="Stencil" pitchFamily="82" charset="0"/>
              </a:rPr>
              <a:t>R</a:t>
            </a:r>
            <a:r>
              <a:rPr lang="it-IT" sz="4000" dirty="0" err="1" smtClean="0">
                <a:solidFill>
                  <a:srgbClr val="F39501"/>
                </a:solidFill>
                <a:latin typeface="Stencil" pitchFamily="82" charset="0"/>
              </a:rPr>
              <a:t>gy</a:t>
            </a:r>
            <a:r>
              <a:rPr lang="it-IT" sz="6000" dirty="0" smtClean="0">
                <a:latin typeface="Stencil" pitchFamily="82" charset="0"/>
              </a:rPr>
              <a:t> </a:t>
            </a:r>
            <a:r>
              <a:rPr lang="it-IT" sz="6000" dirty="0" err="1" smtClean="0">
                <a:latin typeface="Stencil" pitchFamily="82" charset="0"/>
              </a:rPr>
              <a:t>NO</a:t>
            </a:r>
            <a:r>
              <a:rPr lang="it-IT" sz="4000" dirty="0" err="1" smtClean="0">
                <a:solidFill>
                  <a:srgbClr val="F39501"/>
                </a:solidFill>
                <a:latin typeface="Stencil" pitchFamily="82" charset="0"/>
              </a:rPr>
              <a:t>w</a:t>
            </a:r>
            <a:endParaRPr lang="it-IT" sz="4000" dirty="0"/>
          </a:p>
        </p:txBody>
      </p:sp>
      <p:sp>
        <p:nvSpPr>
          <p:cNvPr id="9" name="Rettangolo 8"/>
          <p:cNvSpPr/>
          <p:nvPr/>
        </p:nvSpPr>
        <p:spPr>
          <a:xfrm>
            <a:off x="5436096" y="5917921"/>
            <a:ext cx="1553074" cy="769441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it-IT" sz="4400" b="1" dirty="0">
                <a:solidFill>
                  <a:srgbClr val="014596"/>
                </a:solidFill>
              </a:rPr>
              <a:t>谢谢</a:t>
            </a:r>
            <a:endParaRPr lang="it-IT" sz="4400" b="1" dirty="0">
              <a:solidFill>
                <a:srgbClr val="0145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590054"/>
          </a:xfrm>
        </p:spPr>
        <p:txBody>
          <a:bodyPr>
            <a:noAutofit/>
          </a:bodyPr>
          <a:lstStyle/>
          <a:p>
            <a:r>
              <a:rPr lang="it-IT" b="1" dirty="0" smtClean="0"/>
              <a:t>Salerno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BAD3-878D-47F0-AA57-8A2F489D4A4A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78" t="23443" r="19683" b="8111"/>
          <a:stretch/>
        </p:blipFill>
        <p:spPr bwMode="auto">
          <a:xfrm>
            <a:off x="323528" y="1412776"/>
            <a:ext cx="3054559" cy="2929152"/>
          </a:xfrm>
          <a:prstGeom prst="rect">
            <a:avLst/>
          </a:prstGeom>
          <a:noFill/>
          <a:ln w="25400">
            <a:solidFill>
              <a:srgbClr val="F395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o 9"/>
          <p:cNvGrpSpPr/>
          <p:nvPr/>
        </p:nvGrpSpPr>
        <p:grpSpPr>
          <a:xfrm>
            <a:off x="395536" y="3140968"/>
            <a:ext cx="2667000" cy="3082652"/>
            <a:chOff x="5796136" y="3140968"/>
            <a:chExt cx="2667000" cy="3082652"/>
          </a:xfrm>
        </p:grpSpPr>
        <p:pic>
          <p:nvPicPr>
            <p:cNvPr id="1026" name="Picture 2" descr="http://t3.gstatic.com/images?q=tbn:ANd9GcRCUQ9ti_-dlW0LD4px6WD6QDdxGwNbS1JaWuHkFC7pgXWkd4kaiVgRDBY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4509120"/>
              <a:ext cx="2667000" cy="1714500"/>
            </a:xfrm>
            <a:prstGeom prst="rect">
              <a:avLst/>
            </a:prstGeom>
            <a:noFill/>
            <a:ln w="25400">
              <a:solidFill>
                <a:srgbClr val="F3950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Connettore 1 5"/>
            <p:cNvCxnSpPr/>
            <p:nvPr/>
          </p:nvCxnSpPr>
          <p:spPr>
            <a:xfrm>
              <a:off x="7596336" y="3140968"/>
              <a:ext cx="866800" cy="1368152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flipH="1">
              <a:off x="5796136" y="3140968"/>
              <a:ext cx="1800200" cy="1368152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tangolo 11"/>
          <p:cNvSpPr/>
          <p:nvPr/>
        </p:nvSpPr>
        <p:spPr>
          <a:xfrm>
            <a:off x="1979712" y="1268760"/>
            <a:ext cx="4464496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14596"/>
                </a:solidFill>
              </a:rPr>
              <a:t>Salerno is a city of about 150.000 inhabitants, in South Italy.</a:t>
            </a:r>
          </a:p>
        </p:txBody>
      </p:sp>
      <p:pic>
        <p:nvPicPr>
          <p:cNvPr id="15" name="Immagine 14" descr="galler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7638" y="2132856"/>
            <a:ext cx="3830826" cy="2736304"/>
          </a:xfrm>
          <a:prstGeom prst="rect">
            <a:avLst/>
          </a:prstGeom>
          <a:noFill/>
          <a:ln w="25400">
            <a:noFill/>
          </a:ln>
        </p:spPr>
      </p:pic>
      <p:sp>
        <p:nvSpPr>
          <p:cNvPr id="16" name="Rettangolo 15"/>
          <p:cNvSpPr/>
          <p:nvPr/>
        </p:nvSpPr>
        <p:spPr>
          <a:xfrm>
            <a:off x="4716016" y="5027692"/>
            <a:ext cx="4320480" cy="1569660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14596"/>
                </a:solidFill>
              </a:rPr>
              <a:t>Salerno is located in a </a:t>
            </a:r>
            <a:r>
              <a:rPr lang="en-US" sz="2400" b="1" dirty="0" smtClean="0">
                <a:solidFill>
                  <a:srgbClr val="014596"/>
                </a:solidFill>
              </a:rPr>
              <a:t>very attractive area</a:t>
            </a:r>
            <a:r>
              <a:rPr lang="en-US" sz="2400" dirty="0" smtClean="0">
                <a:solidFill>
                  <a:srgbClr val="014596"/>
                </a:solidFill>
              </a:rPr>
              <a:t>, including many natural, archeological and cultural heritages.</a:t>
            </a:r>
            <a:endParaRPr lang="en-US" sz="2400" dirty="0">
              <a:solidFill>
                <a:srgbClr val="014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49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Salerno: </a:t>
            </a:r>
            <a:r>
              <a:rPr lang="it-IT" dirty="0" err="1" smtClean="0"/>
              <a:t>history</a:t>
            </a:r>
            <a:r>
              <a:rPr lang="it-IT" dirty="0" smtClean="0"/>
              <a:t> and economy</a:t>
            </a:r>
            <a:endParaRPr lang="it-IT" dirty="0"/>
          </a:p>
        </p:txBody>
      </p:sp>
      <p:pic>
        <p:nvPicPr>
          <p:cNvPr id="6" name="Picture 2" descr="http://www.incampania.com/assets/img/Beni/big/scuola_medic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810000" cy="2819401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467544" y="4748951"/>
            <a:ext cx="3851920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14596"/>
                </a:solidFill>
              </a:rPr>
              <a:t>Salerno </a:t>
            </a:r>
            <a:r>
              <a:rPr lang="en-US" sz="2400" dirty="0">
                <a:solidFill>
                  <a:srgbClr val="014596"/>
                </a:solidFill>
              </a:rPr>
              <a:t>hosted one thousand years ago the </a:t>
            </a:r>
            <a:r>
              <a:rPr lang="en-US" sz="2400" b="1" dirty="0">
                <a:solidFill>
                  <a:srgbClr val="014596"/>
                </a:solidFill>
              </a:rPr>
              <a:t>most ancient medical school</a:t>
            </a:r>
            <a:r>
              <a:rPr lang="en-US" sz="2400" dirty="0">
                <a:solidFill>
                  <a:srgbClr val="014596"/>
                </a:solidFill>
              </a:rPr>
              <a:t> in Europe.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4716016" y="5229200"/>
            <a:ext cx="4139952" cy="1569660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14596"/>
                </a:solidFill>
              </a:rPr>
              <a:t>The city had a strong </a:t>
            </a:r>
            <a:r>
              <a:rPr lang="en-US" sz="2400" b="1" dirty="0" smtClean="0">
                <a:solidFill>
                  <a:srgbClr val="014596"/>
                </a:solidFill>
              </a:rPr>
              <a:t>textile industry</a:t>
            </a:r>
            <a:r>
              <a:rPr lang="en-US" sz="2400" dirty="0" smtClean="0">
                <a:solidFill>
                  <a:srgbClr val="014596"/>
                </a:solidFill>
              </a:rPr>
              <a:t> since ‘800s, and has now a large </a:t>
            </a:r>
            <a:r>
              <a:rPr lang="en-US" sz="2400" b="1" dirty="0" smtClean="0">
                <a:solidFill>
                  <a:srgbClr val="014596"/>
                </a:solidFill>
              </a:rPr>
              <a:t>food industry</a:t>
            </a:r>
            <a:r>
              <a:rPr lang="en-US" sz="2400" dirty="0" smtClean="0">
                <a:solidFill>
                  <a:srgbClr val="014596"/>
                </a:solidFill>
              </a:rPr>
              <a:t> and a very active </a:t>
            </a:r>
            <a:r>
              <a:rPr lang="en-US" sz="2400" b="1" dirty="0" smtClean="0">
                <a:solidFill>
                  <a:srgbClr val="014596"/>
                </a:solidFill>
              </a:rPr>
              <a:t>seaport.</a:t>
            </a:r>
            <a:endParaRPr lang="en-US" sz="2400" b="1" dirty="0">
              <a:solidFill>
                <a:srgbClr val="014596"/>
              </a:solidFill>
            </a:endParaRPr>
          </a:p>
        </p:txBody>
      </p:sp>
      <p:pic>
        <p:nvPicPr>
          <p:cNvPr id="2050" name="Picture 2" descr="http://www.mozzarelladop.it/images/home/box_pic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30416">
            <a:off x="6854330" y="2189320"/>
            <a:ext cx="2124165" cy="1062083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  <a:extLst/>
        </p:spPr>
      </p:pic>
      <p:pic>
        <p:nvPicPr>
          <p:cNvPr id="2054" name="Picture 6" descr="http://ts1.mm.bing.net/th?id=I.4756161674740120&amp;pid=15.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2894">
            <a:off x="4546911" y="1656195"/>
            <a:ext cx="2230109" cy="1678710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  <a:extLst/>
        </p:spPr>
      </p:pic>
      <p:pic>
        <p:nvPicPr>
          <p:cNvPr id="2052" name="Picture 4" descr="http://camorrasalernitana.ilcannocchiale.it/mediamanager/sys.user/93760/PortoSalerno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18637">
            <a:off x="4676861" y="3329832"/>
            <a:ext cx="3519919" cy="1744865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xmlns="" val="33992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salernoturismo.it/file/Stazione_Marittima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73757">
            <a:off x="5076056" y="1412776"/>
            <a:ext cx="3744416" cy="2304256"/>
          </a:xfrm>
          <a:prstGeom prst="rect">
            <a:avLst/>
          </a:prstGeom>
          <a:noFill/>
          <a:ln w="25400">
            <a:solidFill>
              <a:srgbClr val="F395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yachtpass.net/imgAziende/header_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4894" y="1338021"/>
            <a:ext cx="3815377" cy="2201180"/>
          </a:xfrm>
          <a:prstGeom prst="rect">
            <a:avLst/>
          </a:prstGeom>
          <a:noFill/>
          <a:ln w="25400">
            <a:solidFill>
              <a:srgbClr val="F395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590054"/>
          </a:xfrm>
        </p:spPr>
        <p:txBody>
          <a:bodyPr>
            <a:noAutofit/>
          </a:bodyPr>
          <a:lstStyle/>
          <a:p>
            <a:r>
              <a:rPr lang="it-IT" dirty="0"/>
              <a:t>G</a:t>
            </a:r>
            <a:r>
              <a:rPr lang="it-IT" b="1" dirty="0" smtClean="0"/>
              <a:t>reat </a:t>
            </a:r>
            <a:r>
              <a:rPr lang="it-IT" b="1" dirty="0" err="1" smtClean="0"/>
              <a:t>architecture</a:t>
            </a:r>
            <a:r>
              <a:rPr lang="it-IT" b="1" dirty="0" smtClean="0"/>
              <a:t> and culture</a:t>
            </a:r>
            <a:endParaRPr lang="it-IT" b="1" dirty="0"/>
          </a:p>
        </p:txBody>
      </p:sp>
      <p:sp>
        <p:nvSpPr>
          <p:cNvPr id="6" name="Rettangolo 5"/>
          <p:cNvSpPr/>
          <p:nvPr/>
        </p:nvSpPr>
        <p:spPr>
          <a:xfrm>
            <a:off x="179512" y="1408708"/>
            <a:ext cx="4442014" cy="2308324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14596"/>
                </a:solidFill>
              </a:rPr>
              <a:t>Salerno is one of the most important cities in Europe for</a:t>
            </a:r>
            <a:r>
              <a:rPr lang="en-US" sz="2400" b="1" dirty="0">
                <a:solidFill>
                  <a:srgbClr val="014596"/>
                </a:solidFill>
              </a:rPr>
              <a:t> great contemporary architecture, </a:t>
            </a:r>
            <a:r>
              <a:rPr lang="en-US" sz="2400" dirty="0">
                <a:solidFill>
                  <a:srgbClr val="014596"/>
                </a:solidFill>
              </a:rPr>
              <a:t>with many operas designed by internationally recognized architects.</a:t>
            </a:r>
          </a:p>
        </p:txBody>
      </p:sp>
      <p:pic>
        <p:nvPicPr>
          <p:cNvPr id="13" name="Picture 4" descr="http://www.comune.salerno.it/UserFiles/Image/progetti/manifestolibert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7905">
            <a:off x="5430453" y="1496365"/>
            <a:ext cx="3337180" cy="2296765"/>
          </a:xfrm>
          <a:prstGeom prst="rect">
            <a:avLst/>
          </a:prstGeom>
          <a:noFill/>
          <a:ln w="25400">
            <a:solidFill>
              <a:srgbClr val="F395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lucidartista.comune.salerno.it/shared/imagebinary/1694/81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3"/>
            <a:ext cx="2017361" cy="3024335"/>
          </a:xfrm>
          <a:prstGeom prst="rect">
            <a:avLst/>
          </a:prstGeom>
          <a:noFill/>
          <a:ln w="25400">
            <a:solidFill>
              <a:srgbClr val="F395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jcarreras.homestead.com/files/FlorezSalernoTeatroVerdiSh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1526" y="4941168"/>
            <a:ext cx="2614770" cy="1872208"/>
          </a:xfrm>
          <a:prstGeom prst="rect">
            <a:avLst/>
          </a:prstGeom>
          <a:noFill/>
          <a:ln w="25400">
            <a:solidFill>
              <a:srgbClr val="F395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maydaynews.it/cms/wp-content/uploads/contents/SJO-NY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2588" y="4599646"/>
            <a:ext cx="2055916" cy="2069714"/>
          </a:xfrm>
          <a:prstGeom prst="rect">
            <a:avLst/>
          </a:prstGeom>
          <a:noFill/>
          <a:ln w="25400">
            <a:solidFill>
              <a:srgbClr val="F395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/>
          <p:cNvSpPr/>
          <p:nvPr/>
        </p:nvSpPr>
        <p:spPr>
          <a:xfrm>
            <a:off x="107504" y="4000996"/>
            <a:ext cx="2736304" cy="2677656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14596"/>
                </a:solidFill>
              </a:rPr>
              <a:t>The city has a very active </a:t>
            </a:r>
            <a:r>
              <a:rPr lang="en-US" sz="2400" b="1" dirty="0" smtClean="0">
                <a:solidFill>
                  <a:srgbClr val="014596"/>
                </a:solidFill>
              </a:rPr>
              <a:t>nightlife</a:t>
            </a:r>
            <a:r>
              <a:rPr lang="en-US" sz="2400" dirty="0">
                <a:solidFill>
                  <a:srgbClr val="014596"/>
                </a:solidFill>
              </a:rPr>
              <a:t>, many </a:t>
            </a:r>
            <a:r>
              <a:rPr lang="en-US" sz="2400" b="1" dirty="0">
                <a:solidFill>
                  <a:srgbClr val="014596"/>
                </a:solidFill>
              </a:rPr>
              <a:t>jazz musicians</a:t>
            </a:r>
            <a:r>
              <a:rPr lang="en-US" sz="2400" dirty="0">
                <a:solidFill>
                  <a:srgbClr val="014596"/>
                </a:solidFill>
              </a:rPr>
              <a:t>, and one of the best </a:t>
            </a:r>
            <a:r>
              <a:rPr lang="en-US" sz="2400" b="1" dirty="0">
                <a:solidFill>
                  <a:srgbClr val="014596"/>
                </a:solidFill>
              </a:rPr>
              <a:t>lyrical programming</a:t>
            </a:r>
            <a:r>
              <a:rPr lang="en-US" sz="2400" dirty="0">
                <a:solidFill>
                  <a:srgbClr val="014596"/>
                </a:solidFill>
              </a:rPr>
              <a:t> in Italy. </a:t>
            </a:r>
          </a:p>
        </p:txBody>
      </p:sp>
      <p:pic>
        <p:nvPicPr>
          <p:cNvPr id="3" name="Picture 2" descr="http://www.comune.salerno.it/UserFiles/Image/Luci_2012/10_luci_2012_inaug_84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1732" y="3645024"/>
            <a:ext cx="2408580" cy="1605040"/>
          </a:xfrm>
          <a:prstGeom prst="rect">
            <a:avLst/>
          </a:prstGeom>
          <a:noFill/>
          <a:ln w="25400">
            <a:solidFill>
              <a:srgbClr val="F395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275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Salerno: </a:t>
            </a:r>
            <a:r>
              <a:rPr lang="it-IT" dirty="0" err="1" smtClean="0"/>
              <a:t>between</a:t>
            </a:r>
            <a:r>
              <a:rPr lang="it-IT" dirty="0" smtClean="0"/>
              <a:t> global </a:t>
            </a:r>
            <a:r>
              <a:rPr lang="it-IT" dirty="0" err="1" smtClean="0"/>
              <a:t>challenges</a:t>
            </a:r>
            <a:r>
              <a:rPr lang="it-IT" dirty="0" smtClean="0"/>
              <a:t>…</a:t>
            </a:r>
            <a:endParaRPr lang="it-IT" dirty="0"/>
          </a:p>
        </p:txBody>
      </p:sp>
      <p:pic>
        <p:nvPicPr>
          <p:cNvPr id="6" name="Segnaposto contenuto 3" descr="china-fl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399812">
            <a:off x="505774" y="1501814"/>
            <a:ext cx="3747632" cy="2900709"/>
          </a:xfrm>
          <a:prstGeom prst="rect">
            <a:avLst/>
          </a:prstGeom>
          <a:noFill/>
          <a:ln w="25400">
            <a:solidFill>
              <a:srgbClr val="F39501"/>
            </a:solidFill>
          </a:ln>
        </p:spPr>
      </p:pic>
      <p:pic>
        <p:nvPicPr>
          <p:cNvPr id="7" name="Picture 4" descr="http://upload.wikimedia.org/wikipedia/commons/thumb/e/e1/Drought.jpg/220px-Drou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8154">
            <a:off x="3040432" y="3428547"/>
            <a:ext cx="1680187" cy="2304256"/>
          </a:xfrm>
          <a:prstGeom prst="rect">
            <a:avLst/>
          </a:prstGeom>
          <a:noFill/>
          <a:ln w="25400">
            <a:solidFill>
              <a:srgbClr val="F39501"/>
            </a:solidFill>
          </a:ln>
        </p:spPr>
      </p:pic>
      <p:pic>
        <p:nvPicPr>
          <p:cNvPr id="8" name="Picture 2" descr="File:Hurricane Katrina August 28 2005 NA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24116">
            <a:off x="268998" y="3145105"/>
            <a:ext cx="1785799" cy="2304255"/>
          </a:xfrm>
          <a:prstGeom prst="rect">
            <a:avLst/>
          </a:prstGeom>
          <a:noFill/>
          <a:ln w="25400">
            <a:solidFill>
              <a:srgbClr val="F39501"/>
            </a:solidFill>
          </a:ln>
        </p:spPr>
      </p:pic>
      <p:sp>
        <p:nvSpPr>
          <p:cNvPr id="9" name="Rettangolo 8"/>
          <p:cNvSpPr/>
          <p:nvPr/>
        </p:nvSpPr>
        <p:spPr>
          <a:xfrm>
            <a:off x="107504" y="5838363"/>
            <a:ext cx="4572000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rgbClr val="014596"/>
                </a:solidFill>
              </a:rPr>
              <a:t>Growing</a:t>
            </a:r>
            <a:r>
              <a:rPr lang="it-IT" sz="2000" dirty="0">
                <a:solidFill>
                  <a:srgbClr val="014596"/>
                </a:solidFill>
              </a:rPr>
              <a:t> </a:t>
            </a:r>
            <a:r>
              <a:rPr lang="it-IT" sz="2000" dirty="0" err="1">
                <a:solidFill>
                  <a:srgbClr val="014596"/>
                </a:solidFill>
              </a:rPr>
              <a:t>dryness</a:t>
            </a:r>
            <a:r>
              <a:rPr lang="it-IT" sz="2000" dirty="0">
                <a:solidFill>
                  <a:srgbClr val="014596"/>
                </a:solidFill>
              </a:rPr>
              <a:t>, </a:t>
            </a:r>
            <a:r>
              <a:rPr lang="it-IT" sz="2000" dirty="0" err="1">
                <a:solidFill>
                  <a:srgbClr val="014596"/>
                </a:solidFill>
              </a:rPr>
              <a:t>floods</a:t>
            </a:r>
            <a:r>
              <a:rPr lang="it-IT" sz="2000" dirty="0">
                <a:solidFill>
                  <a:srgbClr val="014596"/>
                </a:solidFill>
              </a:rPr>
              <a:t> and </a:t>
            </a:r>
            <a:r>
              <a:rPr lang="it-IT" sz="2000" dirty="0" err="1">
                <a:solidFill>
                  <a:srgbClr val="014596"/>
                </a:solidFill>
              </a:rPr>
              <a:t>hurricanes</a:t>
            </a:r>
            <a:r>
              <a:rPr lang="it-IT" sz="2000" dirty="0">
                <a:solidFill>
                  <a:srgbClr val="014596"/>
                </a:solidFill>
              </a:rPr>
              <a:t> due </a:t>
            </a:r>
            <a:r>
              <a:rPr lang="it-IT" sz="2000" dirty="0" err="1">
                <a:solidFill>
                  <a:srgbClr val="014596"/>
                </a:solidFill>
              </a:rPr>
              <a:t>to</a:t>
            </a:r>
            <a:r>
              <a:rPr lang="it-IT" sz="2000" dirty="0">
                <a:solidFill>
                  <a:srgbClr val="014596"/>
                </a:solidFill>
              </a:rPr>
              <a:t> </a:t>
            </a:r>
            <a:r>
              <a:rPr lang="it-IT" sz="2000" b="1" dirty="0">
                <a:solidFill>
                  <a:srgbClr val="014596"/>
                </a:solidFill>
              </a:rPr>
              <a:t>global </a:t>
            </a:r>
            <a:r>
              <a:rPr lang="it-IT" sz="2000" b="1" dirty="0" err="1">
                <a:solidFill>
                  <a:srgbClr val="014596"/>
                </a:solidFill>
              </a:rPr>
              <a:t>warming</a:t>
            </a:r>
            <a:endParaRPr lang="it-IT" sz="2000" b="1" dirty="0">
              <a:solidFill>
                <a:srgbClr val="014596"/>
              </a:solidFill>
            </a:endParaRPr>
          </a:p>
        </p:txBody>
      </p:sp>
      <p:pic>
        <p:nvPicPr>
          <p:cNvPr id="10" name="Immagine 7" descr="200px-Norway_Hubbe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1592" y="1487165"/>
            <a:ext cx="30765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ttp://www.oilnergy.com/hpix/2obrentm.gif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060752" y="4651746"/>
            <a:ext cx="3795216" cy="194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5148064" y="3789040"/>
            <a:ext cx="3816424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rgbClr val="014596"/>
                </a:solidFill>
              </a:rPr>
              <a:t>Fossil</a:t>
            </a:r>
            <a:r>
              <a:rPr lang="it-IT" sz="2000" b="1" dirty="0">
                <a:solidFill>
                  <a:srgbClr val="014596"/>
                </a:solidFill>
              </a:rPr>
              <a:t> </a:t>
            </a:r>
            <a:r>
              <a:rPr lang="it-IT" sz="2000" b="1" dirty="0" err="1">
                <a:solidFill>
                  <a:srgbClr val="014596"/>
                </a:solidFill>
              </a:rPr>
              <a:t>fuel</a:t>
            </a:r>
            <a:r>
              <a:rPr lang="it-IT" sz="2000" b="1" dirty="0">
                <a:solidFill>
                  <a:srgbClr val="014596"/>
                </a:solidFill>
              </a:rPr>
              <a:t> </a:t>
            </a:r>
            <a:r>
              <a:rPr lang="it-IT" sz="2000" b="1" dirty="0" err="1">
                <a:solidFill>
                  <a:srgbClr val="014596"/>
                </a:solidFill>
              </a:rPr>
              <a:t>depletion</a:t>
            </a:r>
            <a:r>
              <a:rPr lang="it-IT" sz="2000" dirty="0">
                <a:solidFill>
                  <a:srgbClr val="014596"/>
                </a:solidFill>
              </a:rPr>
              <a:t> and </a:t>
            </a:r>
          </a:p>
          <a:p>
            <a:pPr algn="ctr"/>
            <a:r>
              <a:rPr lang="it-IT" sz="2000" b="1" dirty="0">
                <a:solidFill>
                  <a:srgbClr val="014596"/>
                </a:solidFill>
              </a:rPr>
              <a:t>oil price</a:t>
            </a:r>
            <a:r>
              <a:rPr lang="it-IT" sz="2000" dirty="0">
                <a:solidFill>
                  <a:srgbClr val="014596"/>
                </a:solidFill>
              </a:rPr>
              <a:t> </a:t>
            </a:r>
            <a:r>
              <a:rPr lang="it-IT" sz="2000" dirty="0" err="1">
                <a:solidFill>
                  <a:srgbClr val="014596"/>
                </a:solidFill>
              </a:rPr>
              <a:t>growth</a:t>
            </a:r>
            <a:r>
              <a:rPr lang="it-IT" sz="2000" dirty="0">
                <a:solidFill>
                  <a:srgbClr val="014596"/>
                </a:solidFill>
              </a:rPr>
              <a:t> and </a:t>
            </a:r>
            <a:r>
              <a:rPr lang="it-IT" sz="2000" dirty="0" err="1">
                <a:solidFill>
                  <a:srgbClr val="014596"/>
                </a:solidFill>
              </a:rPr>
              <a:t>instabilities</a:t>
            </a:r>
            <a:endParaRPr lang="it-IT" sz="2000" dirty="0">
              <a:solidFill>
                <a:srgbClr val="0145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</a:t>
            </a:r>
            <a:r>
              <a:rPr lang="it-IT" dirty="0" err="1" smtClean="0"/>
              <a:t>local</a:t>
            </a:r>
            <a:r>
              <a:rPr lang="it-IT" dirty="0" smtClean="0"/>
              <a:t> </a:t>
            </a:r>
            <a:r>
              <a:rPr lang="it-IT" dirty="0" err="1" smtClean="0"/>
              <a:t>challenges</a:t>
            </a:r>
            <a:r>
              <a:rPr lang="it-IT" dirty="0" smtClean="0"/>
              <a:t>,</a:t>
            </a:r>
            <a:endParaRPr lang="it-IT" dirty="0"/>
          </a:p>
        </p:txBody>
      </p:sp>
      <p:pic>
        <p:nvPicPr>
          <p:cNvPr id="4" name="Picture 2" descr="http://www.caliper.com/maptitude/International/italiano/italia-mappa-densita-di-popolazi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346326" cy="2532114"/>
          </a:xfrm>
          <a:prstGeom prst="rect">
            <a:avLst/>
          </a:prstGeom>
          <a:noFill/>
          <a:ln w="25400">
            <a:solidFill>
              <a:srgbClr val="F3950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351994" y="1424970"/>
            <a:ext cx="3168352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srgbClr val="014596"/>
                </a:solidFill>
              </a:rPr>
              <a:t>Region</a:t>
            </a:r>
            <a:r>
              <a:rPr lang="it-IT" sz="2000" dirty="0" smtClean="0">
                <a:solidFill>
                  <a:srgbClr val="014596"/>
                </a:solidFill>
              </a:rPr>
              <a:t> with the </a:t>
            </a:r>
            <a:r>
              <a:rPr lang="it-IT" sz="2000" dirty="0" err="1" smtClean="0">
                <a:solidFill>
                  <a:srgbClr val="014596"/>
                </a:solidFill>
              </a:rPr>
              <a:t>highest</a:t>
            </a:r>
            <a:r>
              <a:rPr lang="it-IT" sz="2000" dirty="0" smtClean="0">
                <a:solidFill>
                  <a:srgbClr val="014596"/>
                </a:solidFill>
              </a:rPr>
              <a:t> </a:t>
            </a:r>
            <a:r>
              <a:rPr lang="it-IT" sz="2000" u="sng" dirty="0" smtClean="0">
                <a:solidFill>
                  <a:srgbClr val="014596"/>
                </a:solidFill>
              </a:rPr>
              <a:t>density of </a:t>
            </a:r>
            <a:r>
              <a:rPr lang="it-IT" sz="2000" u="sng" dirty="0" err="1" smtClean="0">
                <a:solidFill>
                  <a:srgbClr val="014596"/>
                </a:solidFill>
              </a:rPr>
              <a:t>population</a:t>
            </a:r>
            <a:r>
              <a:rPr lang="it-IT" sz="2000" dirty="0" smtClean="0">
                <a:solidFill>
                  <a:srgbClr val="014596"/>
                </a:solidFill>
              </a:rPr>
              <a:t> in Italy</a:t>
            </a:r>
            <a:endParaRPr lang="it-IT" sz="2000" dirty="0">
              <a:solidFill>
                <a:srgbClr val="014596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1547664" y="2924944"/>
            <a:ext cx="864096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>
            <a:stCxn id="5" idx="2"/>
            <a:endCxn id="6" idx="0"/>
          </p:cNvCxnSpPr>
          <p:nvPr/>
        </p:nvCxnSpPr>
        <p:spPr>
          <a:xfrm>
            <a:off x="1936170" y="2132856"/>
            <a:ext cx="43542" cy="792088"/>
          </a:xfrm>
          <a:prstGeom prst="straightConnector1">
            <a:avLst/>
          </a:prstGeom>
          <a:ln w="38100">
            <a:solidFill>
              <a:srgbClr val="F395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http://www.vincos.it/wp-content/uploads/2011/03/Disoccupazione-Italia-GP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14894"/>
            <a:ext cx="3024336" cy="2446154"/>
          </a:xfrm>
          <a:prstGeom prst="rect">
            <a:avLst/>
          </a:prstGeom>
          <a:noFill/>
          <a:ln w="25400">
            <a:solidFill>
              <a:srgbClr val="F3950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3779912" y="2911089"/>
            <a:ext cx="3096344" cy="1015663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>
                <a:solidFill>
                  <a:srgbClr val="014596"/>
                </a:solidFill>
              </a:defRPr>
            </a:lvl1pPr>
          </a:lstStyle>
          <a:p>
            <a:r>
              <a:rPr lang="it-IT" dirty="0" smtClean="0"/>
              <a:t>Campania </a:t>
            </a:r>
            <a:r>
              <a:rPr lang="it-IT" dirty="0" err="1" smtClean="0"/>
              <a:t>region</a:t>
            </a:r>
            <a:r>
              <a:rPr lang="it-IT" dirty="0" smtClean="0"/>
              <a:t> </a:t>
            </a:r>
            <a:r>
              <a:rPr lang="it-IT" dirty="0" err="1"/>
              <a:t>has</a:t>
            </a:r>
            <a:r>
              <a:rPr lang="it-IT" dirty="0"/>
              <a:t> a high </a:t>
            </a:r>
            <a:r>
              <a:rPr lang="it-IT" dirty="0" err="1"/>
              <a:t>level</a:t>
            </a:r>
            <a:r>
              <a:rPr lang="it-IT" dirty="0"/>
              <a:t> of </a:t>
            </a:r>
            <a:r>
              <a:rPr lang="it-IT" b="1" dirty="0" err="1" smtClean="0"/>
              <a:t>unemployment</a:t>
            </a:r>
            <a:r>
              <a:rPr lang="it-IT" b="1" dirty="0" smtClean="0"/>
              <a:t> for </a:t>
            </a:r>
            <a:r>
              <a:rPr lang="it-IT" b="1" dirty="0" err="1" smtClean="0"/>
              <a:t>young</a:t>
            </a:r>
            <a:r>
              <a:rPr lang="it-IT" b="1" dirty="0" smtClean="0"/>
              <a:t> </a:t>
            </a:r>
            <a:r>
              <a:rPr lang="it-IT" b="1" dirty="0" err="1" smtClean="0"/>
              <a:t>people</a:t>
            </a:r>
            <a:endParaRPr lang="it-IT" b="1" dirty="0"/>
          </a:p>
        </p:txBody>
      </p:sp>
      <p:pic>
        <p:nvPicPr>
          <p:cNvPr id="10" name="Picture 10" descr="http://www.eolopress.it/eolo/images/stories/eolopress/Varie/disoccupazione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821" y="1412776"/>
            <a:ext cx="1798347" cy="1345363"/>
          </a:xfrm>
          <a:prstGeom prst="rect">
            <a:avLst/>
          </a:prstGeom>
          <a:noFill/>
          <a:ln w="25400">
            <a:solidFill>
              <a:srgbClr val="F39501"/>
            </a:solidFill>
          </a:ln>
        </p:spPr>
      </p:pic>
      <p:pic>
        <p:nvPicPr>
          <p:cNvPr id="19" name="Picture 6" descr="http://quadernisocialisti.files.wordpress.com/2011/01/rifiuti-napo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293096"/>
            <a:ext cx="2880320" cy="1906772"/>
          </a:xfrm>
          <a:prstGeom prst="rect">
            <a:avLst/>
          </a:prstGeom>
          <a:noFill/>
          <a:ln w="25400">
            <a:solidFill>
              <a:srgbClr val="F39501"/>
            </a:solidFill>
          </a:ln>
        </p:spPr>
      </p:pic>
      <p:sp>
        <p:nvSpPr>
          <p:cNvPr id="20" name="CasellaDiTesto 19"/>
          <p:cNvSpPr txBox="1"/>
          <p:nvPr/>
        </p:nvSpPr>
        <p:spPr>
          <a:xfrm>
            <a:off x="251520" y="6033482"/>
            <a:ext cx="3983454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>
                <a:solidFill>
                  <a:srgbClr val="014596"/>
                </a:solidFill>
              </a:defRPr>
            </a:lvl1pPr>
          </a:lstStyle>
          <a:p>
            <a:r>
              <a:rPr lang="it-IT" dirty="0" err="1"/>
              <a:t>Serious</a:t>
            </a:r>
            <a:r>
              <a:rPr lang="it-IT" dirty="0"/>
              <a:t> </a:t>
            </a:r>
            <a:r>
              <a:rPr lang="it-IT" dirty="0" err="1"/>
              <a:t>problems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b="1" dirty="0" err="1"/>
              <a:t>waste</a:t>
            </a:r>
            <a:r>
              <a:rPr lang="it-IT" b="1" dirty="0"/>
              <a:t> </a:t>
            </a:r>
            <a:r>
              <a:rPr lang="it-IT" b="1" dirty="0" err="1"/>
              <a:t>disposal</a:t>
            </a:r>
            <a:r>
              <a:rPr lang="it-IT" dirty="0"/>
              <a:t> in </a:t>
            </a:r>
            <a:r>
              <a:rPr lang="it-IT" b="1" u="sng" dirty="0" err="1"/>
              <a:t>Naples</a:t>
            </a:r>
            <a:r>
              <a:rPr lang="it-IT" dirty="0"/>
              <a:t> (</a:t>
            </a:r>
            <a:r>
              <a:rPr lang="it-IT" dirty="0" err="1"/>
              <a:t>only</a:t>
            </a:r>
            <a:r>
              <a:rPr lang="it-IT" dirty="0"/>
              <a:t> 50 km </a:t>
            </a:r>
            <a:r>
              <a:rPr lang="it-IT" dirty="0" err="1"/>
              <a:t>from</a:t>
            </a:r>
            <a:r>
              <a:rPr lang="it-IT" dirty="0"/>
              <a:t> Salerno)</a:t>
            </a:r>
          </a:p>
        </p:txBody>
      </p:sp>
      <p:pic>
        <p:nvPicPr>
          <p:cNvPr id="21" name="Picture 2" descr="http://www.itrevigliesi.it/wp-content/uploads/2011/10/44-GraficoDebitoPIL1.jpg"/>
          <p:cNvPicPr>
            <a:picLocks noChangeAspect="1" noChangeArrowheads="1"/>
          </p:cNvPicPr>
          <p:nvPr/>
        </p:nvPicPr>
        <p:blipFill rotWithShape="1">
          <a:blip r:embed="rId6" cstate="print"/>
          <a:srcRect l="3549" t="16762" r="4868" b="7446"/>
          <a:stretch/>
        </p:blipFill>
        <p:spPr bwMode="auto">
          <a:xfrm>
            <a:off x="5061771" y="4293096"/>
            <a:ext cx="3398660" cy="1785010"/>
          </a:xfrm>
          <a:prstGeom prst="rect">
            <a:avLst/>
          </a:prstGeom>
          <a:noFill/>
          <a:ln w="25400">
            <a:solidFill>
              <a:srgbClr val="F39501"/>
            </a:solidFill>
          </a:ln>
        </p:spPr>
      </p:pic>
      <p:sp>
        <p:nvSpPr>
          <p:cNvPr id="22" name="CasellaDiTesto 21"/>
          <p:cNvSpPr txBox="1"/>
          <p:nvPr/>
        </p:nvSpPr>
        <p:spPr>
          <a:xfrm>
            <a:off x="4745044" y="6047434"/>
            <a:ext cx="4248471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>
                <a:solidFill>
                  <a:srgbClr val="014596"/>
                </a:solidFill>
              </a:defRPr>
            </a:lvl1pPr>
          </a:lstStyle>
          <a:p>
            <a:r>
              <a:rPr lang="it-IT" dirty="0"/>
              <a:t>Italy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facing</a:t>
            </a:r>
            <a:r>
              <a:rPr lang="it-IT" dirty="0"/>
              <a:t> a </a:t>
            </a:r>
            <a:r>
              <a:rPr lang="it-IT" dirty="0" err="1"/>
              <a:t>serious</a:t>
            </a:r>
            <a:r>
              <a:rPr lang="it-IT" dirty="0"/>
              <a:t> </a:t>
            </a:r>
            <a:r>
              <a:rPr lang="it-IT" b="1" dirty="0" err="1"/>
              <a:t>economic</a:t>
            </a:r>
            <a:r>
              <a:rPr lang="it-IT" b="1" dirty="0"/>
              <a:t> </a:t>
            </a:r>
            <a:r>
              <a:rPr lang="it-IT" b="1" dirty="0" err="1"/>
              <a:t>crisis</a:t>
            </a:r>
            <a:r>
              <a:rPr lang="it-IT" dirty="0"/>
              <a:t>, with a high </a:t>
            </a:r>
            <a:r>
              <a:rPr lang="it-IT" dirty="0" err="1"/>
              <a:t>level</a:t>
            </a:r>
            <a:r>
              <a:rPr lang="it-IT" dirty="0"/>
              <a:t> of </a:t>
            </a:r>
            <a:r>
              <a:rPr lang="it-IT" dirty="0" err="1"/>
              <a:t>national</a:t>
            </a:r>
            <a:r>
              <a:rPr lang="it-IT" dirty="0"/>
              <a:t> </a:t>
            </a:r>
            <a:r>
              <a:rPr lang="it-IT" dirty="0" err="1"/>
              <a:t>debt</a:t>
            </a:r>
            <a:r>
              <a:rPr lang="it-IT" dirty="0"/>
              <a:t>.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478648" y="4077072"/>
            <a:ext cx="2693751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>
                <a:solidFill>
                  <a:srgbClr val="014596"/>
                </a:solidFill>
              </a:defRPr>
            </a:lvl1pPr>
          </a:lstStyle>
          <a:p>
            <a:r>
              <a:rPr lang="it-IT" dirty="0"/>
              <a:t>Italy: </a:t>
            </a:r>
            <a:r>
              <a:rPr lang="it-IT" dirty="0" err="1"/>
              <a:t>Debt</a:t>
            </a:r>
            <a:r>
              <a:rPr lang="it-IT" dirty="0"/>
              <a:t>-to-GDP ratio</a:t>
            </a:r>
          </a:p>
        </p:txBody>
      </p:sp>
    </p:spTree>
    <p:extLst>
      <p:ext uri="{BB962C8B-B14F-4D97-AF65-F5344CB8AC3E}">
        <p14:creationId xmlns:p14="http://schemas.microsoft.com/office/powerpoint/2010/main" xmlns="" val="63485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20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…and </a:t>
            </a:r>
            <a:r>
              <a:rPr lang="it-IT" dirty="0" err="1" smtClean="0"/>
              <a:t>opportunities</a:t>
            </a:r>
            <a:r>
              <a:rPr lang="it-IT" dirty="0" smtClean="0"/>
              <a:t> for </a:t>
            </a:r>
            <a:r>
              <a:rPr lang="it-IT" dirty="0" err="1" smtClean="0"/>
              <a:t>change</a:t>
            </a:r>
            <a:endParaRPr lang="it-IT" dirty="0"/>
          </a:p>
        </p:txBody>
      </p:sp>
      <p:pic>
        <p:nvPicPr>
          <p:cNvPr id="4" name="Picture 2" descr="http://t0.gstatic.com/images?q=tbn:ANd9GcSDhD5rKMMEUwJk44a3_FhWSvJCMSHwwkykRoQ2rHagYNsOLZ_JIg&amp;t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57489"/>
            <a:ext cx="3462676" cy="2304256"/>
          </a:xfrm>
          <a:prstGeom prst="rect">
            <a:avLst/>
          </a:prstGeom>
          <a:noFill/>
          <a:ln w="25400">
            <a:solidFill>
              <a:srgbClr val="F395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752528" y="3329697"/>
            <a:ext cx="4067944" cy="1323439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14596"/>
                </a:solidFill>
              </a:rPr>
              <a:t>The </a:t>
            </a:r>
            <a:r>
              <a:rPr lang="en-US" sz="2000" b="1" dirty="0">
                <a:solidFill>
                  <a:srgbClr val="014596"/>
                </a:solidFill>
              </a:rPr>
              <a:t>University of </a:t>
            </a:r>
            <a:r>
              <a:rPr lang="en-US" sz="2000" b="1" dirty="0" smtClean="0">
                <a:solidFill>
                  <a:srgbClr val="014596"/>
                </a:solidFill>
              </a:rPr>
              <a:t>Salerno (40.000 </a:t>
            </a:r>
            <a:r>
              <a:rPr lang="en-US" sz="2000" b="1" dirty="0">
                <a:solidFill>
                  <a:srgbClr val="014596"/>
                </a:solidFill>
              </a:rPr>
              <a:t>students</a:t>
            </a:r>
            <a:r>
              <a:rPr lang="en-US" sz="2000" dirty="0">
                <a:solidFill>
                  <a:srgbClr val="014596"/>
                </a:solidFill>
              </a:rPr>
              <a:t> and ten </a:t>
            </a:r>
            <a:r>
              <a:rPr lang="en-US" sz="2000" dirty="0" smtClean="0">
                <a:solidFill>
                  <a:srgbClr val="014596"/>
                </a:solidFill>
              </a:rPr>
              <a:t>faculties) </a:t>
            </a:r>
            <a:r>
              <a:rPr lang="en-US" sz="2000" dirty="0">
                <a:solidFill>
                  <a:srgbClr val="014596"/>
                </a:solidFill>
              </a:rPr>
              <a:t>is one of the most important in Italy, with a </a:t>
            </a:r>
            <a:r>
              <a:rPr lang="en-US" sz="2000" b="1" dirty="0">
                <a:solidFill>
                  <a:srgbClr val="014596"/>
                </a:solidFill>
              </a:rPr>
              <a:t>large and modern Campus</a:t>
            </a:r>
            <a:r>
              <a:rPr lang="en-US" sz="2000" dirty="0">
                <a:solidFill>
                  <a:srgbClr val="014596"/>
                </a:solidFill>
              </a:rPr>
              <a:t>.</a:t>
            </a:r>
            <a:endParaRPr lang="it-IT" sz="2000" dirty="0">
              <a:solidFill>
                <a:srgbClr val="014596"/>
              </a:solidFill>
            </a:endParaRPr>
          </a:p>
        </p:txBody>
      </p:sp>
      <p:pic>
        <p:nvPicPr>
          <p:cNvPr id="6" name="Picture 2" descr="http://iet.jrc.ec.europa.eu/sites/energyefficiency/files/logo_covenant_may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8147" y="4653136"/>
            <a:ext cx="2371725" cy="1714500"/>
          </a:xfrm>
          <a:prstGeom prst="rect">
            <a:avLst/>
          </a:prstGeom>
          <a:noFill/>
          <a:ln w="25400">
            <a:solidFill>
              <a:srgbClr val="F39501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3347864" y="5085184"/>
            <a:ext cx="5544616" cy="1631216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>
                <a:solidFill>
                  <a:srgbClr val="014596"/>
                </a:solidFill>
              </a:defRPr>
            </a:lvl1pPr>
          </a:lstStyle>
          <a:p>
            <a:r>
              <a:rPr lang="it-IT" dirty="0"/>
              <a:t>Salerno </a:t>
            </a:r>
            <a:r>
              <a:rPr lang="it-IT" dirty="0" err="1"/>
              <a:t>joined</a:t>
            </a:r>
            <a:r>
              <a:rPr lang="it-IT" dirty="0"/>
              <a:t> in 2010 the </a:t>
            </a:r>
            <a:r>
              <a:rPr lang="it-IT" b="1" dirty="0" err="1"/>
              <a:t>Covenant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</a:t>
            </a:r>
            <a:r>
              <a:rPr lang="it-IT" b="1" dirty="0" err="1"/>
              <a:t>Mayors</a:t>
            </a:r>
            <a:r>
              <a:rPr lang="it-IT" dirty="0"/>
              <a:t>, </a:t>
            </a:r>
            <a:r>
              <a:rPr lang="en-US" dirty="0"/>
              <a:t>the European movement involving local and regional authorities, aiming to </a:t>
            </a:r>
            <a:r>
              <a:rPr lang="en-US" b="1" dirty="0"/>
              <a:t>meet and exceed the European Union 20% CO</a:t>
            </a:r>
            <a:r>
              <a:rPr lang="en-US" b="1" baseline="-25000" dirty="0"/>
              <a:t>2</a:t>
            </a:r>
            <a:r>
              <a:rPr lang="en-US" dirty="0"/>
              <a:t> reduction by </a:t>
            </a:r>
            <a:r>
              <a:rPr lang="en-US" dirty="0" smtClean="0"/>
              <a:t>2020</a:t>
            </a:r>
            <a:r>
              <a:rPr lang="en-US" dirty="0"/>
              <a:t> </a:t>
            </a:r>
            <a:r>
              <a:rPr lang="en-US" dirty="0" smtClean="0"/>
              <a:t>by an advanced </a:t>
            </a:r>
            <a:r>
              <a:rPr lang="en-US" b="1" dirty="0" smtClean="0"/>
              <a:t>Sustainable Energy </a:t>
            </a:r>
            <a:r>
              <a:rPr lang="en-US" b="1" dirty="0"/>
              <a:t>Action </a:t>
            </a:r>
            <a:r>
              <a:rPr lang="en-US" b="1" dirty="0" smtClean="0"/>
              <a:t>Plan</a:t>
            </a:r>
            <a:endParaRPr lang="it-IT" b="1" dirty="0"/>
          </a:p>
        </p:txBody>
      </p:sp>
      <p:sp>
        <p:nvSpPr>
          <p:cNvPr id="8" name="Rettangolo 7"/>
          <p:cNvSpPr/>
          <p:nvPr/>
        </p:nvSpPr>
        <p:spPr>
          <a:xfrm>
            <a:off x="395536" y="3501008"/>
            <a:ext cx="4067944" cy="1015663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14596"/>
                </a:solidFill>
              </a:rPr>
              <a:t>Campania region has the </a:t>
            </a:r>
            <a:r>
              <a:rPr lang="en-US" sz="2000" b="1" dirty="0" smtClean="0">
                <a:solidFill>
                  <a:srgbClr val="014596"/>
                </a:solidFill>
              </a:rPr>
              <a:t>highest birth rate</a:t>
            </a:r>
            <a:r>
              <a:rPr lang="en-US" sz="2000" dirty="0" smtClean="0">
                <a:solidFill>
                  <a:srgbClr val="014596"/>
                </a:solidFill>
              </a:rPr>
              <a:t> in Italy, with </a:t>
            </a:r>
            <a:r>
              <a:rPr lang="en-US" sz="2000" b="1" dirty="0" smtClean="0">
                <a:solidFill>
                  <a:srgbClr val="014596"/>
                </a:solidFill>
              </a:rPr>
              <a:t>many young people and students</a:t>
            </a:r>
            <a:r>
              <a:rPr lang="en-US" sz="2000" dirty="0" smtClean="0">
                <a:solidFill>
                  <a:srgbClr val="014596"/>
                </a:solidFill>
              </a:rPr>
              <a:t>.</a:t>
            </a:r>
          </a:p>
        </p:txBody>
      </p:sp>
      <p:pic>
        <p:nvPicPr>
          <p:cNvPr id="9" name="Picture 20" descr="Pannelli Solari 0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920" y="1469896"/>
            <a:ext cx="2753176" cy="2103120"/>
          </a:xfrm>
          <a:prstGeom prst="rect">
            <a:avLst/>
          </a:prstGeom>
          <a:noFill/>
          <a:ln w="25400">
            <a:solidFill>
              <a:srgbClr val="F395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465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solutions</a:t>
            </a:r>
            <a:r>
              <a:rPr lang="it-IT" dirty="0" smtClean="0"/>
              <a:t>: City Energy Plan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95536" y="144321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rgbClr val="014596"/>
                </a:solidFill>
              </a:rPr>
              <a:t>A </a:t>
            </a:r>
            <a:r>
              <a:rPr lang="en-US" sz="2400" b="1" u="sng" dirty="0">
                <a:solidFill>
                  <a:srgbClr val="014596"/>
                </a:solidFill>
              </a:rPr>
              <a:t>City Energy </a:t>
            </a:r>
            <a:r>
              <a:rPr lang="en-US" sz="2400" b="1" u="sng" dirty="0" smtClean="0">
                <a:solidFill>
                  <a:srgbClr val="014596"/>
                </a:solidFill>
              </a:rPr>
              <a:t>Plan</a:t>
            </a:r>
            <a:r>
              <a:rPr lang="en-US" sz="2400" dirty="0" smtClean="0">
                <a:solidFill>
                  <a:srgbClr val="014596"/>
                </a:solidFill>
              </a:rPr>
              <a:t> </a:t>
            </a:r>
            <a:r>
              <a:rPr lang="en-US" sz="2400" dirty="0">
                <a:solidFill>
                  <a:srgbClr val="014596"/>
                </a:solidFill>
              </a:rPr>
              <a:t>has been developed, with </a:t>
            </a:r>
            <a:r>
              <a:rPr lang="en-US" sz="2400" dirty="0" smtClean="0">
                <a:solidFill>
                  <a:srgbClr val="014596"/>
                </a:solidFill>
              </a:rPr>
              <a:t>many </a:t>
            </a:r>
            <a:r>
              <a:rPr lang="en-US" sz="2400" dirty="0">
                <a:solidFill>
                  <a:srgbClr val="014596"/>
                </a:solidFill>
              </a:rPr>
              <a:t>experts from </a:t>
            </a:r>
            <a:r>
              <a:rPr lang="en-US" sz="2400" dirty="0" smtClean="0">
                <a:solidFill>
                  <a:srgbClr val="014596"/>
                </a:solidFill>
              </a:rPr>
              <a:t>university, awarded </a:t>
            </a:r>
            <a:r>
              <a:rPr lang="en-US" sz="2400" dirty="0">
                <a:solidFill>
                  <a:srgbClr val="014596"/>
                </a:solidFill>
              </a:rPr>
              <a:t>as </a:t>
            </a:r>
            <a:r>
              <a:rPr lang="en-US" sz="2400" dirty="0" smtClean="0">
                <a:solidFill>
                  <a:srgbClr val="014596"/>
                </a:solidFill>
              </a:rPr>
              <a:t>the </a:t>
            </a:r>
            <a:r>
              <a:rPr lang="en-US" sz="2400" b="1" u="sng" dirty="0" smtClean="0">
                <a:solidFill>
                  <a:srgbClr val="014596"/>
                </a:solidFill>
              </a:rPr>
              <a:t>most </a:t>
            </a:r>
            <a:r>
              <a:rPr lang="en-US" sz="2400" b="1" u="sng" dirty="0">
                <a:solidFill>
                  <a:srgbClr val="014596"/>
                </a:solidFill>
              </a:rPr>
              <a:t>advanced in </a:t>
            </a:r>
            <a:r>
              <a:rPr lang="en-US" sz="2400" b="1" u="sng" dirty="0" smtClean="0">
                <a:solidFill>
                  <a:srgbClr val="014596"/>
                </a:solidFill>
              </a:rPr>
              <a:t>Italy</a:t>
            </a:r>
            <a:r>
              <a:rPr lang="en-US" sz="2400" dirty="0" smtClean="0">
                <a:solidFill>
                  <a:srgbClr val="014596"/>
                </a:solidFill>
              </a:rPr>
              <a:t>. </a:t>
            </a:r>
            <a:endParaRPr lang="it-IT" sz="2400" dirty="0">
              <a:solidFill>
                <a:srgbClr val="014596"/>
              </a:solidFill>
            </a:endParaRPr>
          </a:p>
        </p:txBody>
      </p:sp>
      <p:pic>
        <p:nvPicPr>
          <p:cNvPr id="5" name="Picture 3" descr="E:\FOTOVOLTAICO MONTE DI EBOLI FINALE\MONTE DI EBOLI 24 MW FINALE\MONTE DI EBOLI PROGETTO PRELIMINARE FINALE\Foto Parcofotovoltaico del 29-04-2011\NUOVE FOTO MONTE DI EBOLI\foto toto\DSC_00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70" b="8627"/>
          <a:stretch/>
        </p:blipFill>
        <p:spPr bwMode="auto">
          <a:xfrm>
            <a:off x="4341752" y="4669662"/>
            <a:ext cx="4641652" cy="2111776"/>
          </a:xfrm>
          <a:prstGeom prst="rect">
            <a:avLst/>
          </a:prstGeom>
          <a:noFill/>
          <a:ln w="25400">
            <a:solidFill>
              <a:srgbClr val="F395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122594" y="6422893"/>
            <a:ext cx="3092641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014596"/>
                </a:solidFill>
              </a:rPr>
              <a:t>Photovoltaic</a:t>
            </a:r>
            <a:r>
              <a:rPr lang="it-IT" sz="2000" b="1" dirty="0" smtClean="0">
                <a:solidFill>
                  <a:srgbClr val="014596"/>
                </a:solidFill>
              </a:rPr>
              <a:t> </a:t>
            </a:r>
            <a:r>
              <a:rPr lang="it-IT" sz="2000" b="1" dirty="0" err="1" smtClean="0">
                <a:solidFill>
                  <a:srgbClr val="014596"/>
                </a:solidFill>
              </a:rPr>
              <a:t>plant</a:t>
            </a:r>
            <a:r>
              <a:rPr lang="it-IT" sz="2000" b="1" dirty="0" smtClean="0">
                <a:solidFill>
                  <a:srgbClr val="014596"/>
                </a:solidFill>
              </a:rPr>
              <a:t> 24 </a:t>
            </a:r>
            <a:r>
              <a:rPr lang="it-IT" sz="2000" b="1" dirty="0" err="1">
                <a:solidFill>
                  <a:srgbClr val="014596"/>
                </a:solidFill>
              </a:rPr>
              <a:t>M</a:t>
            </a:r>
            <a:r>
              <a:rPr lang="it-IT" sz="2000" b="1" dirty="0" err="1" smtClean="0">
                <a:solidFill>
                  <a:srgbClr val="014596"/>
                </a:solidFill>
              </a:rPr>
              <a:t>Wp</a:t>
            </a:r>
            <a:endParaRPr lang="it-IT" sz="2000" b="1" dirty="0">
              <a:solidFill>
                <a:srgbClr val="014596"/>
              </a:solidFill>
            </a:endParaRPr>
          </a:p>
        </p:txBody>
      </p:sp>
      <p:pic>
        <p:nvPicPr>
          <p:cNvPr id="7" name="Picture 2" descr="http://www.telediocesi.it/wp-content/uploads/2010/07/rifiu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27133"/>
            <a:ext cx="1733213" cy="1550535"/>
          </a:xfrm>
          <a:prstGeom prst="rect">
            <a:avLst/>
          </a:prstGeom>
          <a:noFill/>
          <a:ln w="25400">
            <a:solidFill>
              <a:srgbClr val="F395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4588588" y="3717032"/>
            <a:ext cx="1556466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14596"/>
                </a:solidFill>
              </a:rPr>
              <a:t>70% rubbish </a:t>
            </a:r>
            <a:r>
              <a:rPr lang="en-US" sz="2000" b="1" dirty="0">
                <a:solidFill>
                  <a:srgbClr val="014596"/>
                </a:solidFill>
              </a:rPr>
              <a:t>and </a:t>
            </a:r>
            <a:r>
              <a:rPr lang="en-US" sz="2000" b="1" dirty="0" smtClean="0">
                <a:solidFill>
                  <a:srgbClr val="014596"/>
                </a:solidFill>
              </a:rPr>
              <a:t>recycle</a:t>
            </a:r>
            <a:endParaRPr lang="it-IT" sz="2000" b="1" dirty="0">
              <a:solidFill>
                <a:srgbClr val="014596"/>
              </a:solidFill>
            </a:endParaRPr>
          </a:p>
        </p:txBody>
      </p:sp>
      <p:pic>
        <p:nvPicPr>
          <p:cNvPr id="9" name="Picture 4" descr="http://scrivonapoli.it/notizie/impianto_compostagg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2578" y="2327133"/>
            <a:ext cx="2163718" cy="1923305"/>
          </a:xfrm>
          <a:prstGeom prst="rect">
            <a:avLst/>
          </a:prstGeom>
          <a:noFill/>
          <a:ln w="25400">
            <a:solidFill>
              <a:srgbClr val="F3950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687230" y="4133339"/>
            <a:ext cx="2061334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000" b="1">
                <a:solidFill>
                  <a:srgbClr val="014596"/>
                </a:solidFill>
              </a:defRPr>
            </a:lvl1pPr>
          </a:lstStyle>
          <a:p>
            <a:r>
              <a:rPr lang="it-IT" dirty="0" err="1"/>
              <a:t>Composting</a:t>
            </a:r>
            <a:r>
              <a:rPr lang="it-IT" dirty="0"/>
              <a:t> </a:t>
            </a:r>
            <a:r>
              <a:rPr lang="it-IT" dirty="0" err="1"/>
              <a:t>plant</a:t>
            </a:r>
            <a:endParaRPr lang="it-IT" dirty="0"/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7858337"/>
              </p:ext>
            </p:extLst>
          </p:nvPr>
        </p:nvGraphicFramePr>
        <p:xfrm>
          <a:off x="61742" y="2327133"/>
          <a:ext cx="4224162" cy="238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971600" y="2276872"/>
            <a:ext cx="1371466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14596"/>
                </a:solidFill>
              </a:rPr>
              <a:t>CO</a:t>
            </a:r>
            <a:r>
              <a:rPr lang="it-IT" b="1" baseline="-25000" dirty="0" smtClean="0">
                <a:solidFill>
                  <a:srgbClr val="014596"/>
                </a:solidFill>
              </a:rPr>
              <a:t>2</a:t>
            </a:r>
            <a:r>
              <a:rPr lang="it-IT" b="1" dirty="0" smtClean="0">
                <a:solidFill>
                  <a:srgbClr val="014596"/>
                </a:solidFill>
              </a:rPr>
              <a:t> (t/</a:t>
            </a:r>
            <a:r>
              <a:rPr lang="it-IT" b="1" dirty="0" err="1" smtClean="0">
                <a:solidFill>
                  <a:srgbClr val="014596"/>
                </a:solidFill>
              </a:rPr>
              <a:t>year</a:t>
            </a:r>
            <a:r>
              <a:rPr lang="it-IT" b="1" dirty="0" smtClean="0">
                <a:solidFill>
                  <a:srgbClr val="014596"/>
                </a:solidFill>
              </a:rPr>
              <a:t>)</a:t>
            </a:r>
            <a:endParaRPr lang="it-IT" b="1" dirty="0">
              <a:solidFill>
                <a:srgbClr val="014596"/>
              </a:solidFill>
            </a:endParaRPr>
          </a:p>
        </p:txBody>
      </p:sp>
      <p:grpSp>
        <p:nvGrpSpPr>
          <p:cNvPr id="14" name="Gruppo 7"/>
          <p:cNvGrpSpPr>
            <a:grpSpLocks noChangeAspect="1"/>
          </p:cNvGrpSpPr>
          <p:nvPr/>
        </p:nvGrpSpPr>
        <p:grpSpPr>
          <a:xfrm>
            <a:off x="971600" y="4941169"/>
            <a:ext cx="2304256" cy="1379482"/>
            <a:chOff x="811429" y="1860979"/>
            <a:chExt cx="7143750" cy="4276726"/>
          </a:xfrm>
        </p:grpSpPr>
        <p:pic>
          <p:nvPicPr>
            <p:cNvPr id="15" name="Picture 2" descr="engine onl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1429" y="1860979"/>
              <a:ext cx="7143750" cy="4276726"/>
            </a:xfrm>
            <a:prstGeom prst="rect">
              <a:avLst/>
            </a:prstGeom>
            <a:noFill/>
          </p:spPr>
        </p:pic>
        <p:sp>
          <p:nvSpPr>
            <p:cNvPr id="16" name="Ovale 15"/>
            <p:cNvSpPr/>
            <p:nvPr/>
          </p:nvSpPr>
          <p:spPr>
            <a:xfrm>
              <a:off x="3779912" y="407707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cxnSp>
          <p:nvCxnSpPr>
            <p:cNvPr id="17" name="Connettore 1 16"/>
            <p:cNvCxnSpPr>
              <a:stCxn id="16" idx="1"/>
              <a:endCxn id="21" idx="3"/>
            </p:cNvCxnSpPr>
            <p:nvPr/>
          </p:nvCxnSpPr>
          <p:spPr>
            <a:xfrm rot="16200000" flipV="1">
              <a:off x="3403040" y="3700199"/>
              <a:ext cx="515255" cy="280673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arallelogramma 17"/>
            <p:cNvSpPr/>
            <p:nvPr/>
          </p:nvSpPr>
          <p:spPr>
            <a:xfrm rot="1560077">
              <a:off x="4659672" y="4240794"/>
              <a:ext cx="1059927" cy="644684"/>
            </a:xfrm>
            <a:prstGeom prst="parallelogram">
              <a:avLst>
                <a:gd name="adj" fmla="val 110133"/>
              </a:avLst>
            </a:prstGeom>
            <a:solidFill>
              <a:srgbClr val="74A567">
                <a:alpha val="49804"/>
              </a:srgb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 rot="775576">
              <a:off x="6467953" y="3846720"/>
              <a:ext cx="413880" cy="604883"/>
            </a:xfrm>
            <a:prstGeom prst="ellipse">
              <a:avLst/>
            </a:prstGeom>
            <a:solidFill>
              <a:srgbClr val="C00000">
                <a:alpha val="33000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Figura a mano libera 19"/>
            <p:cNvSpPr/>
            <p:nvPr/>
          </p:nvSpPr>
          <p:spPr>
            <a:xfrm>
              <a:off x="3635021" y="2278225"/>
              <a:ext cx="2619600" cy="590938"/>
            </a:xfrm>
            <a:custGeom>
              <a:avLst/>
              <a:gdLst>
                <a:gd name="connsiteX0" fmla="*/ 0 w 2569029"/>
                <a:gd name="connsiteY0" fmla="*/ 259702 h 590938"/>
                <a:gd name="connsiteX1" fmla="*/ 597159 w 2569029"/>
                <a:gd name="connsiteY1" fmla="*/ 63759 h 590938"/>
                <a:gd name="connsiteX2" fmla="*/ 1063690 w 2569029"/>
                <a:gd name="connsiteY2" fmla="*/ 7775 h 590938"/>
                <a:gd name="connsiteX3" fmla="*/ 1520890 w 2569029"/>
                <a:gd name="connsiteY3" fmla="*/ 17106 h 590938"/>
                <a:gd name="connsiteX4" fmla="*/ 1856792 w 2569029"/>
                <a:gd name="connsiteY4" fmla="*/ 45097 h 590938"/>
                <a:gd name="connsiteX5" fmla="*/ 2183363 w 2569029"/>
                <a:gd name="connsiteY5" fmla="*/ 119742 h 590938"/>
                <a:gd name="connsiteX6" fmla="*/ 2425959 w 2569029"/>
                <a:gd name="connsiteY6" fmla="*/ 166395 h 590938"/>
                <a:gd name="connsiteX7" fmla="*/ 2528596 w 2569029"/>
                <a:gd name="connsiteY7" fmla="*/ 222379 h 590938"/>
                <a:gd name="connsiteX8" fmla="*/ 2183363 w 2569029"/>
                <a:gd name="connsiteY8" fmla="*/ 231710 h 590938"/>
                <a:gd name="connsiteX9" fmla="*/ 1959428 w 2569029"/>
                <a:gd name="connsiteY9" fmla="*/ 278363 h 590938"/>
                <a:gd name="connsiteX10" fmla="*/ 1716832 w 2569029"/>
                <a:gd name="connsiteY10" fmla="*/ 315685 h 590938"/>
                <a:gd name="connsiteX11" fmla="*/ 1455575 w 2569029"/>
                <a:gd name="connsiteY11" fmla="*/ 408991 h 590938"/>
                <a:gd name="connsiteX12" fmla="*/ 1278294 w 2569029"/>
                <a:gd name="connsiteY12" fmla="*/ 502297 h 590938"/>
                <a:gd name="connsiteX13" fmla="*/ 1175657 w 2569029"/>
                <a:gd name="connsiteY13" fmla="*/ 586273 h 590938"/>
                <a:gd name="connsiteX14" fmla="*/ 979714 w 2569029"/>
                <a:gd name="connsiteY14" fmla="*/ 530289 h 590938"/>
                <a:gd name="connsiteX15" fmla="*/ 690465 w 2569029"/>
                <a:gd name="connsiteY15" fmla="*/ 446314 h 590938"/>
                <a:gd name="connsiteX16" fmla="*/ 382555 w 2569029"/>
                <a:gd name="connsiteY16" fmla="*/ 371669 h 590938"/>
                <a:gd name="connsiteX17" fmla="*/ 177281 w 2569029"/>
                <a:gd name="connsiteY17" fmla="*/ 334346 h 590938"/>
                <a:gd name="connsiteX18" fmla="*/ 0 w 2569029"/>
                <a:gd name="connsiteY18" fmla="*/ 259702 h 590938"/>
                <a:gd name="connsiteX0" fmla="*/ 0 w 2546717"/>
                <a:gd name="connsiteY0" fmla="*/ 286679 h 590938"/>
                <a:gd name="connsiteX1" fmla="*/ 574847 w 2546717"/>
                <a:gd name="connsiteY1" fmla="*/ 63759 h 590938"/>
                <a:gd name="connsiteX2" fmla="*/ 1041378 w 2546717"/>
                <a:gd name="connsiteY2" fmla="*/ 7775 h 590938"/>
                <a:gd name="connsiteX3" fmla="*/ 1498578 w 2546717"/>
                <a:gd name="connsiteY3" fmla="*/ 17106 h 590938"/>
                <a:gd name="connsiteX4" fmla="*/ 1834480 w 2546717"/>
                <a:gd name="connsiteY4" fmla="*/ 45097 h 590938"/>
                <a:gd name="connsiteX5" fmla="*/ 2161051 w 2546717"/>
                <a:gd name="connsiteY5" fmla="*/ 119742 h 590938"/>
                <a:gd name="connsiteX6" fmla="*/ 2403647 w 2546717"/>
                <a:gd name="connsiteY6" fmla="*/ 166395 h 590938"/>
                <a:gd name="connsiteX7" fmla="*/ 2506284 w 2546717"/>
                <a:gd name="connsiteY7" fmla="*/ 222379 h 590938"/>
                <a:gd name="connsiteX8" fmla="*/ 2161051 w 2546717"/>
                <a:gd name="connsiteY8" fmla="*/ 231710 h 590938"/>
                <a:gd name="connsiteX9" fmla="*/ 1937116 w 2546717"/>
                <a:gd name="connsiteY9" fmla="*/ 278363 h 590938"/>
                <a:gd name="connsiteX10" fmla="*/ 1694520 w 2546717"/>
                <a:gd name="connsiteY10" fmla="*/ 315685 h 590938"/>
                <a:gd name="connsiteX11" fmla="*/ 1433263 w 2546717"/>
                <a:gd name="connsiteY11" fmla="*/ 408991 h 590938"/>
                <a:gd name="connsiteX12" fmla="*/ 1255982 w 2546717"/>
                <a:gd name="connsiteY12" fmla="*/ 502297 h 590938"/>
                <a:gd name="connsiteX13" fmla="*/ 1153345 w 2546717"/>
                <a:gd name="connsiteY13" fmla="*/ 586273 h 590938"/>
                <a:gd name="connsiteX14" fmla="*/ 957402 w 2546717"/>
                <a:gd name="connsiteY14" fmla="*/ 530289 h 590938"/>
                <a:gd name="connsiteX15" fmla="*/ 668153 w 2546717"/>
                <a:gd name="connsiteY15" fmla="*/ 446314 h 590938"/>
                <a:gd name="connsiteX16" fmla="*/ 360243 w 2546717"/>
                <a:gd name="connsiteY16" fmla="*/ 371669 h 590938"/>
                <a:gd name="connsiteX17" fmla="*/ 154969 w 2546717"/>
                <a:gd name="connsiteY17" fmla="*/ 334346 h 590938"/>
                <a:gd name="connsiteX18" fmla="*/ 0 w 2546717"/>
                <a:gd name="connsiteY18" fmla="*/ 286679 h 590938"/>
                <a:gd name="connsiteX0" fmla="*/ 0 w 2546717"/>
                <a:gd name="connsiteY0" fmla="*/ 286679 h 590938"/>
                <a:gd name="connsiteX1" fmla="*/ 574847 w 2546717"/>
                <a:gd name="connsiteY1" fmla="*/ 63759 h 590938"/>
                <a:gd name="connsiteX2" fmla="*/ 1041378 w 2546717"/>
                <a:gd name="connsiteY2" fmla="*/ 7775 h 590938"/>
                <a:gd name="connsiteX3" fmla="*/ 1498578 w 2546717"/>
                <a:gd name="connsiteY3" fmla="*/ 17106 h 590938"/>
                <a:gd name="connsiteX4" fmla="*/ 1834480 w 2546717"/>
                <a:gd name="connsiteY4" fmla="*/ 45097 h 590938"/>
                <a:gd name="connsiteX5" fmla="*/ 2161051 w 2546717"/>
                <a:gd name="connsiteY5" fmla="*/ 119742 h 590938"/>
                <a:gd name="connsiteX6" fmla="*/ 2403647 w 2546717"/>
                <a:gd name="connsiteY6" fmla="*/ 166395 h 590938"/>
                <a:gd name="connsiteX7" fmla="*/ 2506284 w 2546717"/>
                <a:gd name="connsiteY7" fmla="*/ 222379 h 590938"/>
                <a:gd name="connsiteX8" fmla="*/ 2161051 w 2546717"/>
                <a:gd name="connsiteY8" fmla="*/ 231710 h 590938"/>
                <a:gd name="connsiteX9" fmla="*/ 1937116 w 2546717"/>
                <a:gd name="connsiteY9" fmla="*/ 278363 h 590938"/>
                <a:gd name="connsiteX10" fmla="*/ 1694520 w 2546717"/>
                <a:gd name="connsiteY10" fmla="*/ 315685 h 590938"/>
                <a:gd name="connsiteX11" fmla="*/ 1433263 w 2546717"/>
                <a:gd name="connsiteY11" fmla="*/ 408991 h 590938"/>
                <a:gd name="connsiteX12" fmla="*/ 1255982 w 2546717"/>
                <a:gd name="connsiteY12" fmla="*/ 502297 h 590938"/>
                <a:gd name="connsiteX13" fmla="*/ 1153345 w 2546717"/>
                <a:gd name="connsiteY13" fmla="*/ 586273 h 590938"/>
                <a:gd name="connsiteX14" fmla="*/ 957402 w 2546717"/>
                <a:gd name="connsiteY14" fmla="*/ 530289 h 590938"/>
                <a:gd name="connsiteX15" fmla="*/ 668153 w 2546717"/>
                <a:gd name="connsiteY15" fmla="*/ 446314 h 590938"/>
                <a:gd name="connsiteX16" fmla="*/ 360243 w 2546717"/>
                <a:gd name="connsiteY16" fmla="*/ 371669 h 590938"/>
                <a:gd name="connsiteX17" fmla="*/ 154969 w 2546717"/>
                <a:gd name="connsiteY17" fmla="*/ 334346 h 590938"/>
                <a:gd name="connsiteX18" fmla="*/ 0 w 2546717"/>
                <a:gd name="connsiteY18" fmla="*/ 286679 h 590938"/>
                <a:gd name="connsiteX0" fmla="*/ 0 w 2546717"/>
                <a:gd name="connsiteY0" fmla="*/ 286679 h 590938"/>
                <a:gd name="connsiteX1" fmla="*/ 574847 w 2546717"/>
                <a:gd name="connsiteY1" fmla="*/ 63759 h 590938"/>
                <a:gd name="connsiteX2" fmla="*/ 1041378 w 2546717"/>
                <a:gd name="connsiteY2" fmla="*/ 7775 h 590938"/>
                <a:gd name="connsiteX3" fmla="*/ 1498578 w 2546717"/>
                <a:gd name="connsiteY3" fmla="*/ 17106 h 590938"/>
                <a:gd name="connsiteX4" fmla="*/ 1834480 w 2546717"/>
                <a:gd name="connsiteY4" fmla="*/ 45097 h 590938"/>
                <a:gd name="connsiteX5" fmla="*/ 2161051 w 2546717"/>
                <a:gd name="connsiteY5" fmla="*/ 119742 h 590938"/>
                <a:gd name="connsiteX6" fmla="*/ 2403647 w 2546717"/>
                <a:gd name="connsiteY6" fmla="*/ 166395 h 590938"/>
                <a:gd name="connsiteX7" fmla="*/ 2506284 w 2546717"/>
                <a:gd name="connsiteY7" fmla="*/ 222379 h 590938"/>
                <a:gd name="connsiteX8" fmla="*/ 2161051 w 2546717"/>
                <a:gd name="connsiteY8" fmla="*/ 231710 h 590938"/>
                <a:gd name="connsiteX9" fmla="*/ 1937116 w 2546717"/>
                <a:gd name="connsiteY9" fmla="*/ 278363 h 590938"/>
                <a:gd name="connsiteX10" fmla="*/ 1694520 w 2546717"/>
                <a:gd name="connsiteY10" fmla="*/ 315685 h 590938"/>
                <a:gd name="connsiteX11" fmla="*/ 1433263 w 2546717"/>
                <a:gd name="connsiteY11" fmla="*/ 408991 h 590938"/>
                <a:gd name="connsiteX12" fmla="*/ 1255982 w 2546717"/>
                <a:gd name="connsiteY12" fmla="*/ 502297 h 590938"/>
                <a:gd name="connsiteX13" fmla="*/ 1153345 w 2546717"/>
                <a:gd name="connsiteY13" fmla="*/ 586273 h 590938"/>
                <a:gd name="connsiteX14" fmla="*/ 957402 w 2546717"/>
                <a:gd name="connsiteY14" fmla="*/ 530289 h 590938"/>
                <a:gd name="connsiteX15" fmla="*/ 668153 w 2546717"/>
                <a:gd name="connsiteY15" fmla="*/ 446314 h 590938"/>
                <a:gd name="connsiteX16" fmla="*/ 360243 w 2546717"/>
                <a:gd name="connsiteY16" fmla="*/ 371669 h 590938"/>
                <a:gd name="connsiteX17" fmla="*/ 154969 w 2546717"/>
                <a:gd name="connsiteY17" fmla="*/ 334346 h 590938"/>
                <a:gd name="connsiteX18" fmla="*/ 0 w 2546717"/>
                <a:gd name="connsiteY18" fmla="*/ 286679 h 590938"/>
                <a:gd name="connsiteX0" fmla="*/ 875 w 2547592"/>
                <a:gd name="connsiteY0" fmla="*/ 286679 h 590938"/>
                <a:gd name="connsiteX1" fmla="*/ 150596 w 2547592"/>
                <a:gd name="connsiteY1" fmla="*/ 203038 h 590938"/>
                <a:gd name="connsiteX2" fmla="*/ 575722 w 2547592"/>
                <a:gd name="connsiteY2" fmla="*/ 63759 h 590938"/>
                <a:gd name="connsiteX3" fmla="*/ 1042253 w 2547592"/>
                <a:gd name="connsiteY3" fmla="*/ 7775 h 590938"/>
                <a:gd name="connsiteX4" fmla="*/ 1499453 w 2547592"/>
                <a:gd name="connsiteY4" fmla="*/ 17106 h 590938"/>
                <a:gd name="connsiteX5" fmla="*/ 1835355 w 2547592"/>
                <a:gd name="connsiteY5" fmla="*/ 45097 h 590938"/>
                <a:gd name="connsiteX6" fmla="*/ 2161926 w 2547592"/>
                <a:gd name="connsiteY6" fmla="*/ 119742 h 590938"/>
                <a:gd name="connsiteX7" fmla="*/ 2404522 w 2547592"/>
                <a:gd name="connsiteY7" fmla="*/ 166395 h 590938"/>
                <a:gd name="connsiteX8" fmla="*/ 2507159 w 2547592"/>
                <a:gd name="connsiteY8" fmla="*/ 222379 h 590938"/>
                <a:gd name="connsiteX9" fmla="*/ 2161926 w 2547592"/>
                <a:gd name="connsiteY9" fmla="*/ 231710 h 590938"/>
                <a:gd name="connsiteX10" fmla="*/ 1937991 w 2547592"/>
                <a:gd name="connsiteY10" fmla="*/ 278363 h 590938"/>
                <a:gd name="connsiteX11" fmla="*/ 1695395 w 2547592"/>
                <a:gd name="connsiteY11" fmla="*/ 315685 h 590938"/>
                <a:gd name="connsiteX12" fmla="*/ 1434138 w 2547592"/>
                <a:gd name="connsiteY12" fmla="*/ 408991 h 590938"/>
                <a:gd name="connsiteX13" fmla="*/ 1256857 w 2547592"/>
                <a:gd name="connsiteY13" fmla="*/ 502297 h 590938"/>
                <a:gd name="connsiteX14" fmla="*/ 1154220 w 2547592"/>
                <a:gd name="connsiteY14" fmla="*/ 586273 h 590938"/>
                <a:gd name="connsiteX15" fmla="*/ 958277 w 2547592"/>
                <a:gd name="connsiteY15" fmla="*/ 530289 h 590938"/>
                <a:gd name="connsiteX16" fmla="*/ 669028 w 2547592"/>
                <a:gd name="connsiteY16" fmla="*/ 446314 h 590938"/>
                <a:gd name="connsiteX17" fmla="*/ 361118 w 2547592"/>
                <a:gd name="connsiteY17" fmla="*/ 371669 h 590938"/>
                <a:gd name="connsiteX18" fmla="*/ 155844 w 2547592"/>
                <a:gd name="connsiteY18" fmla="*/ 334346 h 590938"/>
                <a:gd name="connsiteX19" fmla="*/ 875 w 2547592"/>
                <a:gd name="connsiteY19" fmla="*/ 286679 h 590938"/>
                <a:gd name="connsiteX0" fmla="*/ 875 w 2619600"/>
                <a:gd name="connsiteY0" fmla="*/ 286679 h 590938"/>
                <a:gd name="connsiteX1" fmla="*/ 222604 w 2619600"/>
                <a:gd name="connsiteY1" fmla="*/ 203038 h 590938"/>
                <a:gd name="connsiteX2" fmla="*/ 647730 w 2619600"/>
                <a:gd name="connsiteY2" fmla="*/ 63759 h 590938"/>
                <a:gd name="connsiteX3" fmla="*/ 1114261 w 2619600"/>
                <a:gd name="connsiteY3" fmla="*/ 7775 h 590938"/>
                <a:gd name="connsiteX4" fmla="*/ 1571461 w 2619600"/>
                <a:gd name="connsiteY4" fmla="*/ 17106 h 590938"/>
                <a:gd name="connsiteX5" fmla="*/ 1907363 w 2619600"/>
                <a:gd name="connsiteY5" fmla="*/ 45097 h 590938"/>
                <a:gd name="connsiteX6" fmla="*/ 2233934 w 2619600"/>
                <a:gd name="connsiteY6" fmla="*/ 119742 h 590938"/>
                <a:gd name="connsiteX7" fmla="*/ 2476530 w 2619600"/>
                <a:gd name="connsiteY7" fmla="*/ 166395 h 590938"/>
                <a:gd name="connsiteX8" fmla="*/ 2579167 w 2619600"/>
                <a:gd name="connsiteY8" fmla="*/ 222379 h 590938"/>
                <a:gd name="connsiteX9" fmla="*/ 2233934 w 2619600"/>
                <a:gd name="connsiteY9" fmla="*/ 231710 h 590938"/>
                <a:gd name="connsiteX10" fmla="*/ 2009999 w 2619600"/>
                <a:gd name="connsiteY10" fmla="*/ 278363 h 590938"/>
                <a:gd name="connsiteX11" fmla="*/ 1767403 w 2619600"/>
                <a:gd name="connsiteY11" fmla="*/ 315685 h 590938"/>
                <a:gd name="connsiteX12" fmla="*/ 1506146 w 2619600"/>
                <a:gd name="connsiteY12" fmla="*/ 408991 h 590938"/>
                <a:gd name="connsiteX13" fmla="*/ 1328865 w 2619600"/>
                <a:gd name="connsiteY13" fmla="*/ 502297 h 590938"/>
                <a:gd name="connsiteX14" fmla="*/ 1226228 w 2619600"/>
                <a:gd name="connsiteY14" fmla="*/ 586273 h 590938"/>
                <a:gd name="connsiteX15" fmla="*/ 1030285 w 2619600"/>
                <a:gd name="connsiteY15" fmla="*/ 530289 h 590938"/>
                <a:gd name="connsiteX16" fmla="*/ 741036 w 2619600"/>
                <a:gd name="connsiteY16" fmla="*/ 446314 h 590938"/>
                <a:gd name="connsiteX17" fmla="*/ 433126 w 2619600"/>
                <a:gd name="connsiteY17" fmla="*/ 371669 h 590938"/>
                <a:gd name="connsiteX18" fmla="*/ 227852 w 2619600"/>
                <a:gd name="connsiteY18" fmla="*/ 334346 h 590938"/>
                <a:gd name="connsiteX19" fmla="*/ 875 w 2619600"/>
                <a:gd name="connsiteY19" fmla="*/ 286679 h 59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600" h="590938">
                  <a:moveTo>
                    <a:pt x="875" y="286679"/>
                  </a:moveTo>
                  <a:cubicBezTo>
                    <a:pt x="0" y="264794"/>
                    <a:pt x="114795" y="240191"/>
                    <a:pt x="222604" y="203038"/>
                  </a:cubicBezTo>
                  <a:cubicBezTo>
                    <a:pt x="330413" y="165885"/>
                    <a:pt x="499121" y="96303"/>
                    <a:pt x="647730" y="63759"/>
                  </a:cubicBezTo>
                  <a:cubicBezTo>
                    <a:pt x="796339" y="31215"/>
                    <a:pt x="960306" y="15550"/>
                    <a:pt x="1114261" y="7775"/>
                  </a:cubicBezTo>
                  <a:cubicBezTo>
                    <a:pt x="1268216" y="0"/>
                    <a:pt x="1439277" y="10886"/>
                    <a:pt x="1571461" y="17106"/>
                  </a:cubicBezTo>
                  <a:cubicBezTo>
                    <a:pt x="1703645" y="23326"/>
                    <a:pt x="1796951" y="27991"/>
                    <a:pt x="1907363" y="45097"/>
                  </a:cubicBezTo>
                  <a:cubicBezTo>
                    <a:pt x="2017775" y="62203"/>
                    <a:pt x="2139073" y="99526"/>
                    <a:pt x="2233934" y="119742"/>
                  </a:cubicBezTo>
                  <a:cubicBezTo>
                    <a:pt x="2328795" y="139958"/>
                    <a:pt x="2418991" y="149289"/>
                    <a:pt x="2476530" y="166395"/>
                  </a:cubicBezTo>
                  <a:cubicBezTo>
                    <a:pt x="2534069" y="183501"/>
                    <a:pt x="2619600" y="211493"/>
                    <a:pt x="2579167" y="222379"/>
                  </a:cubicBezTo>
                  <a:cubicBezTo>
                    <a:pt x="2538734" y="233265"/>
                    <a:pt x="2328795" y="222379"/>
                    <a:pt x="2233934" y="231710"/>
                  </a:cubicBezTo>
                  <a:cubicBezTo>
                    <a:pt x="2139073" y="241041"/>
                    <a:pt x="2087754" y="264367"/>
                    <a:pt x="2009999" y="278363"/>
                  </a:cubicBezTo>
                  <a:cubicBezTo>
                    <a:pt x="1932244" y="292359"/>
                    <a:pt x="1851378" y="293914"/>
                    <a:pt x="1767403" y="315685"/>
                  </a:cubicBezTo>
                  <a:cubicBezTo>
                    <a:pt x="1683428" y="337456"/>
                    <a:pt x="1579236" y="377889"/>
                    <a:pt x="1506146" y="408991"/>
                  </a:cubicBezTo>
                  <a:cubicBezTo>
                    <a:pt x="1433056" y="440093"/>
                    <a:pt x="1375518" y="472750"/>
                    <a:pt x="1328865" y="502297"/>
                  </a:cubicBezTo>
                  <a:cubicBezTo>
                    <a:pt x="1282212" y="531844"/>
                    <a:pt x="1275991" y="581608"/>
                    <a:pt x="1226228" y="586273"/>
                  </a:cubicBezTo>
                  <a:cubicBezTo>
                    <a:pt x="1176465" y="590938"/>
                    <a:pt x="1030285" y="530289"/>
                    <a:pt x="1030285" y="530289"/>
                  </a:cubicBezTo>
                  <a:cubicBezTo>
                    <a:pt x="949420" y="506963"/>
                    <a:pt x="840563" y="472751"/>
                    <a:pt x="741036" y="446314"/>
                  </a:cubicBezTo>
                  <a:cubicBezTo>
                    <a:pt x="641509" y="419877"/>
                    <a:pt x="518657" y="390330"/>
                    <a:pt x="433126" y="371669"/>
                  </a:cubicBezTo>
                  <a:cubicBezTo>
                    <a:pt x="347595" y="353008"/>
                    <a:pt x="227852" y="334346"/>
                    <a:pt x="227852" y="334346"/>
                  </a:cubicBezTo>
                  <a:cubicBezTo>
                    <a:pt x="176196" y="318457"/>
                    <a:pt x="54615" y="314177"/>
                    <a:pt x="875" y="28667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63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21" name="Parallelogramma 20"/>
            <p:cNvSpPr/>
            <p:nvPr/>
          </p:nvSpPr>
          <p:spPr>
            <a:xfrm rot="993087">
              <a:off x="3365696" y="3423029"/>
              <a:ext cx="355777" cy="163261"/>
            </a:xfrm>
            <a:prstGeom prst="parallelogram">
              <a:avLst>
                <a:gd name="adj" fmla="val 0"/>
              </a:avLst>
            </a:prstGeom>
            <a:solidFill>
              <a:schemeClr val="accent1"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478560" y="6165304"/>
            <a:ext cx="3553407" cy="646330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014596"/>
                </a:solidFill>
              </a:defRPr>
            </a:lvl1pPr>
          </a:lstStyle>
          <a:p>
            <a:pPr algn="ctr"/>
            <a:r>
              <a:rPr lang="it-IT" dirty="0" smtClean="0"/>
              <a:t>Kit for solar-</a:t>
            </a:r>
            <a:r>
              <a:rPr lang="it-IT" dirty="0" err="1" smtClean="0"/>
              <a:t>hybridization</a:t>
            </a:r>
            <a:r>
              <a:rPr lang="it-IT" dirty="0" smtClean="0"/>
              <a:t> of </a:t>
            </a:r>
            <a:r>
              <a:rPr lang="it-IT" dirty="0" err="1" smtClean="0"/>
              <a:t>cars</a:t>
            </a:r>
            <a:r>
              <a:rPr lang="it-IT" dirty="0" smtClean="0"/>
              <a:t> (20%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fuel</a:t>
            </a:r>
            <a:r>
              <a:rPr lang="it-IT" dirty="0" smtClean="0"/>
              <a:t> </a:t>
            </a:r>
            <a:r>
              <a:rPr lang="it-IT" dirty="0" err="1" smtClean="0"/>
              <a:t>consumption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06903" y="4650403"/>
            <a:ext cx="3109954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014596"/>
                </a:solidFill>
              </a:defRPr>
            </a:lvl1pPr>
          </a:lstStyle>
          <a:p>
            <a:r>
              <a:rPr lang="it-IT" dirty="0"/>
              <a:t>Energy and </a:t>
            </a:r>
            <a:r>
              <a:rPr lang="it-IT" dirty="0" err="1" smtClean="0"/>
              <a:t>emission</a:t>
            </a:r>
            <a:r>
              <a:rPr lang="it-IT" dirty="0" smtClean="0"/>
              <a:t> </a:t>
            </a:r>
            <a:r>
              <a:rPr lang="it-IT" dirty="0" err="1"/>
              <a:t>inventory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483768" y="2267580"/>
            <a:ext cx="1597553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014596"/>
                </a:solidFill>
              </a:defRPr>
            </a:lvl1pPr>
          </a:lstStyle>
          <a:p>
            <a:r>
              <a:rPr lang="it-IT" dirty="0"/>
              <a:t>567.000 t/</a:t>
            </a:r>
            <a:r>
              <a:rPr lang="it-IT" dirty="0" err="1"/>
              <a:t>year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Graphic spid="11" grpId="0">
        <p:bldAsOne/>
      </p:bldGraphic>
      <p:bldP spid="13" grpId="0" animBg="1"/>
      <p:bldP spid="22" grpId="0" animBg="1"/>
      <p:bldP spid="1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90054"/>
          </a:xfrm>
        </p:spPr>
        <p:txBody>
          <a:bodyPr/>
          <a:lstStyle/>
          <a:p>
            <a:r>
              <a:rPr lang="it-IT" dirty="0" err="1" smtClean="0"/>
              <a:t>Sustainable</a:t>
            </a:r>
            <a:r>
              <a:rPr lang="it-IT" dirty="0" smtClean="0"/>
              <a:t> Energy Action Plan: the </a:t>
            </a:r>
            <a:r>
              <a:rPr lang="it-IT" dirty="0" err="1" smtClean="0"/>
              <a:t>actions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3621071"/>
              </p:ext>
            </p:extLst>
          </p:nvPr>
        </p:nvGraphicFramePr>
        <p:xfrm>
          <a:off x="467544" y="1444275"/>
          <a:ext cx="8280919" cy="5214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1271"/>
                <a:gridCol w="1184912"/>
                <a:gridCol w="1184912"/>
                <a:gridCol w="1184912"/>
                <a:gridCol w="1184912"/>
              </a:tblGrid>
              <a:tr h="2433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>
                          <a:effectLst/>
                        </a:rPr>
                        <a:t>Action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 err="1">
                          <a:effectLst/>
                        </a:rPr>
                        <a:t>Amount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Unit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 err="1">
                          <a:effectLst/>
                        </a:rPr>
                        <a:t>Cost</a:t>
                      </a:r>
                      <a:r>
                        <a:rPr lang="it-IT" sz="1600" b="1" u="none" strike="noStrike" dirty="0">
                          <a:effectLst/>
                        </a:rPr>
                        <a:t> [M€]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CO2 % </a:t>
                      </a:r>
                      <a:r>
                        <a:rPr lang="it-IT" sz="1600" b="1" u="none" strike="noStrike" dirty="0" err="1">
                          <a:effectLst/>
                        </a:rPr>
                        <a:t>reduction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1917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Thermal solar with </a:t>
                      </a:r>
                      <a:r>
                        <a:rPr lang="it-IT" sz="1400" u="none" strike="noStrike" dirty="0" err="1">
                          <a:effectLst/>
                        </a:rPr>
                        <a:t>seasonal</a:t>
                      </a:r>
                      <a:r>
                        <a:rPr lang="it-IT" sz="1400" u="none" strike="noStrike" dirty="0">
                          <a:effectLst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</a:rPr>
                        <a:t>storage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2.000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m2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1,8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</a:rPr>
                        <a:t>0,11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1917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PV on </a:t>
                      </a:r>
                      <a:r>
                        <a:rPr lang="it-IT" sz="1400" u="none" strike="noStrike" dirty="0" err="1">
                          <a:effectLst/>
                        </a:rPr>
                        <a:t>municipal</a:t>
                      </a:r>
                      <a:r>
                        <a:rPr lang="it-IT" sz="1400" u="none" strike="noStrike" dirty="0">
                          <a:effectLst/>
                        </a:rPr>
                        <a:t> building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80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kWp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0,096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0,01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1917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PV on </a:t>
                      </a:r>
                      <a:r>
                        <a:rPr lang="it-IT" sz="1400" u="none" strike="noStrike" dirty="0" err="1">
                          <a:effectLst/>
                        </a:rPr>
                        <a:t>schools</a:t>
                      </a:r>
                      <a:r>
                        <a:rPr lang="it-IT" sz="1400" u="none" strike="noStrike" dirty="0">
                          <a:effectLst/>
                        </a:rPr>
                        <a:t> and </a:t>
                      </a:r>
                      <a:r>
                        <a:rPr lang="it-IT" sz="1400" u="none" strike="noStrike" dirty="0" err="1">
                          <a:effectLst/>
                        </a:rPr>
                        <a:t>offices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5.000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kWp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0,51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1917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Public </a:t>
                      </a:r>
                      <a:r>
                        <a:rPr lang="it-IT" sz="1400" u="none" strike="noStrike" dirty="0" err="1">
                          <a:effectLst/>
                        </a:rPr>
                        <a:t>lighting</a:t>
                      </a:r>
                      <a:r>
                        <a:rPr lang="it-IT" sz="1400" u="none" strike="noStrike" dirty="0">
                          <a:effectLst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</a:rPr>
                        <a:t>optimization</a:t>
                      </a:r>
                      <a:r>
                        <a:rPr lang="it-IT" sz="1400" u="none" strike="noStrike" dirty="0">
                          <a:effectLst/>
                        </a:rPr>
                        <a:t> (flow </a:t>
                      </a:r>
                      <a:r>
                        <a:rPr lang="it-IT" sz="1400" u="none" strike="noStrike" dirty="0" err="1">
                          <a:effectLst/>
                        </a:rPr>
                        <a:t>regulators</a:t>
                      </a:r>
                      <a:r>
                        <a:rPr lang="it-IT" sz="1400" u="none" strike="noStrike" dirty="0">
                          <a:effectLst/>
                        </a:rPr>
                        <a:t>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22.500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N. of lamps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2,4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0,19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1917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 err="1">
                          <a:effectLst/>
                        </a:rPr>
                        <a:t>Cogeneration</a:t>
                      </a:r>
                      <a:r>
                        <a:rPr lang="it-IT" sz="1400" u="none" strike="noStrike" dirty="0">
                          <a:effectLst/>
                        </a:rPr>
                        <a:t> for </a:t>
                      </a:r>
                      <a:r>
                        <a:rPr lang="it-IT" sz="1400" u="none" strike="noStrike" dirty="0" err="1">
                          <a:effectLst/>
                        </a:rPr>
                        <a:t>swimming</a:t>
                      </a:r>
                      <a:r>
                        <a:rPr lang="it-IT" sz="1400" u="none" strike="noStrike" dirty="0">
                          <a:effectLst/>
                        </a:rPr>
                        <a:t> pool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145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kWe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0,218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0,03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1917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LED for </a:t>
                      </a:r>
                      <a:r>
                        <a:rPr lang="it-IT" sz="1400" u="none" strike="noStrike" dirty="0" err="1">
                          <a:effectLst/>
                        </a:rPr>
                        <a:t>traffic</a:t>
                      </a:r>
                      <a:r>
                        <a:rPr lang="it-IT" sz="1400" u="none" strike="noStrike" dirty="0">
                          <a:effectLst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</a:rPr>
                        <a:t>lights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800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N. of lamps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0,142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0,01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1917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Vertical </a:t>
                      </a:r>
                      <a:r>
                        <a:rPr lang="it-IT" sz="1400" u="none" strike="noStrike" dirty="0" err="1">
                          <a:effectLst/>
                        </a:rPr>
                        <a:t>wind</a:t>
                      </a:r>
                      <a:r>
                        <a:rPr lang="it-IT" sz="1400" u="none" strike="noStrike" dirty="0">
                          <a:effectLst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</a:rPr>
                        <a:t>turbines</a:t>
                      </a:r>
                      <a:r>
                        <a:rPr lang="it-IT" sz="1400" u="none" strike="noStrike" dirty="0">
                          <a:effectLst/>
                        </a:rPr>
                        <a:t> in the </a:t>
                      </a:r>
                      <a:r>
                        <a:rPr lang="it-IT" sz="1400" u="none" strike="noStrike" dirty="0" err="1">
                          <a:effectLst/>
                        </a:rPr>
                        <a:t>streets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400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N. of turbines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0,03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1917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Energy </a:t>
                      </a:r>
                      <a:r>
                        <a:rPr lang="it-IT" sz="1400" u="none" strike="noStrike" dirty="0" err="1">
                          <a:effectLst/>
                        </a:rPr>
                        <a:t>recovery</a:t>
                      </a:r>
                      <a:r>
                        <a:rPr lang="it-IT" sz="1400" u="none" strike="noStrike" dirty="0">
                          <a:effectLst/>
                        </a:rPr>
                        <a:t> from </a:t>
                      </a:r>
                      <a:r>
                        <a:rPr lang="it-IT" sz="1400" u="none" strike="noStrike" dirty="0" err="1">
                          <a:effectLst/>
                        </a:rPr>
                        <a:t>waterworks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2.200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MWh/year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0,49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0,18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1917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 err="1">
                          <a:effectLst/>
                        </a:rPr>
                        <a:t>Electric</a:t>
                      </a:r>
                      <a:r>
                        <a:rPr lang="it-IT" sz="1400" u="none" strike="noStrike" dirty="0">
                          <a:effectLst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</a:rPr>
                        <a:t>cars</a:t>
                      </a:r>
                      <a:r>
                        <a:rPr lang="it-IT" sz="1400" u="none" strike="noStrike" dirty="0">
                          <a:effectLst/>
                        </a:rPr>
                        <a:t> with PV </a:t>
                      </a:r>
                      <a:r>
                        <a:rPr lang="it-IT" sz="1400" u="none" strike="noStrike" dirty="0" err="1">
                          <a:effectLst/>
                        </a:rPr>
                        <a:t>recharge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50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Veicolo+FV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2,364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0,12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1917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 err="1">
                          <a:effectLst/>
                        </a:rPr>
                        <a:t>Electric</a:t>
                      </a:r>
                      <a:r>
                        <a:rPr lang="it-IT" sz="1400" u="none" strike="noStrike" dirty="0">
                          <a:effectLst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</a:rPr>
                        <a:t>buses</a:t>
                      </a:r>
                      <a:r>
                        <a:rPr lang="it-IT" sz="1400" u="none" strike="noStrike" dirty="0">
                          <a:effectLst/>
                        </a:rPr>
                        <a:t> with PV </a:t>
                      </a:r>
                      <a:r>
                        <a:rPr lang="it-IT" sz="1400" u="none" strike="noStrike" dirty="0" err="1">
                          <a:effectLst/>
                        </a:rPr>
                        <a:t>recharge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30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Veicolo+FV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21,658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0,99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1917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Public building energy </a:t>
                      </a:r>
                      <a:r>
                        <a:rPr lang="it-IT" sz="1400" u="none" strike="noStrike" dirty="0" err="1">
                          <a:effectLst/>
                        </a:rPr>
                        <a:t>optimization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9.734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MWh/year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8,693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0,46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1917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PV Monti di Eboli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24.000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kWp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2,44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1917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 err="1">
                          <a:effectLst/>
                        </a:rPr>
                        <a:t>Cogeneration</a:t>
                      </a:r>
                      <a:r>
                        <a:rPr lang="it-IT" sz="1400" u="none" strike="noStrike" dirty="0">
                          <a:effectLst/>
                        </a:rPr>
                        <a:t> with </a:t>
                      </a:r>
                      <a:r>
                        <a:rPr lang="it-IT" sz="1400" u="none" strike="noStrike" dirty="0" err="1">
                          <a:effectLst/>
                        </a:rPr>
                        <a:t>biomass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2.162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kWe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11,146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2,87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1917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 err="1">
                          <a:effectLst/>
                        </a:rPr>
                        <a:t>Insulating</a:t>
                      </a:r>
                      <a:r>
                        <a:rPr lang="it-IT" sz="1400" u="none" strike="noStrike" dirty="0">
                          <a:effectLst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</a:rPr>
                        <a:t>windows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3.401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mq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1,02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2,53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1917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PV Gazebo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4.320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kWp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5,184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0,44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1917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Green </a:t>
                      </a:r>
                      <a:r>
                        <a:rPr lang="it-IT" sz="1400" u="none" strike="noStrike" dirty="0" err="1">
                          <a:effectLst/>
                        </a:rPr>
                        <a:t>roofs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164.800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mq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13,843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2,45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2433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 err="1">
                          <a:effectLst/>
                        </a:rPr>
                        <a:t>Subway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% </a:t>
                      </a:r>
                      <a:r>
                        <a:rPr lang="it-IT" sz="1400" u="none" strike="noStrike" dirty="0" err="1">
                          <a:effectLst/>
                        </a:rPr>
                        <a:t>trafic</a:t>
                      </a:r>
                      <a:r>
                        <a:rPr lang="it-IT" sz="1400" u="none" strike="noStrike" dirty="0">
                          <a:effectLst/>
                        </a:rPr>
                        <a:t> </a:t>
                      </a:r>
                      <a:r>
                        <a:rPr lang="it-IT" sz="1400" u="none" strike="noStrike" dirty="0" err="1" smtClean="0">
                          <a:effectLst/>
                        </a:rPr>
                        <a:t>red</a:t>
                      </a:r>
                      <a:r>
                        <a:rPr lang="it-IT" sz="1400" u="none" strike="noStrike" dirty="0" smtClean="0">
                          <a:effectLst/>
                        </a:rPr>
                        <a:t>.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1,86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1917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 err="1">
                          <a:effectLst/>
                        </a:rPr>
                        <a:t>Differentiating</a:t>
                      </a:r>
                      <a:r>
                        <a:rPr lang="it-IT" sz="1400" u="none" strike="noStrike" dirty="0">
                          <a:effectLst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</a:rPr>
                        <a:t>waste</a:t>
                      </a:r>
                      <a:r>
                        <a:rPr lang="it-IT" sz="1400" u="none" strike="noStrike" dirty="0">
                          <a:effectLst/>
                        </a:rPr>
                        <a:t> and </a:t>
                      </a:r>
                      <a:r>
                        <a:rPr lang="it-IT" sz="1400" u="none" strike="noStrike" dirty="0" err="1">
                          <a:effectLst/>
                        </a:rPr>
                        <a:t>composting</a:t>
                      </a:r>
                      <a:r>
                        <a:rPr lang="it-IT" sz="1400" u="none" strike="noStrike" dirty="0">
                          <a:effectLst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</a:rPr>
                        <a:t>plant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44.000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t/year RD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3,12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1917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Car </a:t>
                      </a:r>
                      <a:r>
                        <a:rPr lang="it-IT" sz="1400" u="none" strike="noStrike" dirty="0" err="1">
                          <a:effectLst/>
                        </a:rPr>
                        <a:t>Pooling</a:t>
                      </a:r>
                      <a:r>
                        <a:rPr lang="it-IT" sz="1400" u="none" strike="noStrike" dirty="0">
                          <a:effectLst/>
                        </a:rPr>
                        <a:t> and </a:t>
                      </a:r>
                      <a:r>
                        <a:rPr lang="it-IT" sz="1400" u="none" strike="noStrike" dirty="0" err="1">
                          <a:effectLst/>
                        </a:rPr>
                        <a:t>traffic</a:t>
                      </a:r>
                      <a:r>
                        <a:rPr lang="it-IT" sz="1400" u="none" strike="noStrike" dirty="0">
                          <a:effectLst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</a:rPr>
                        <a:t>reduction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% trafic red.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1,61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1917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Wind </a:t>
                      </a:r>
                      <a:r>
                        <a:rPr lang="it-IT" sz="1400" u="none" strike="noStrike" dirty="0" err="1">
                          <a:effectLst/>
                        </a:rPr>
                        <a:t>plant</a:t>
                      </a:r>
                      <a:r>
                        <a:rPr lang="it-IT" sz="1400" u="none" strike="noStrike" dirty="0">
                          <a:effectLst/>
                        </a:rPr>
                        <a:t> Monti di Eboli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20.000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kW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18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2,39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  <a:tr h="19172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dirty="0">
                          <a:effectLst/>
                        </a:rPr>
                        <a:t>97,053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dirty="0">
                          <a:effectLst/>
                        </a:rPr>
                        <a:t>22,34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ctr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707904" y="6381328"/>
            <a:ext cx="2882585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F3950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>
                <a:solidFill>
                  <a:srgbClr val="014596"/>
                </a:solidFill>
              </a:defRPr>
            </a:lvl1pPr>
          </a:lstStyle>
          <a:p>
            <a:r>
              <a:rPr lang="it-IT" b="1" dirty="0"/>
              <a:t>Base CO</a:t>
            </a:r>
            <a:r>
              <a:rPr lang="it-IT" b="1" baseline="-25000" dirty="0"/>
              <a:t>2</a:t>
            </a:r>
            <a:r>
              <a:rPr lang="it-IT" b="1" dirty="0"/>
              <a:t>: 576.000 t/</a:t>
            </a:r>
            <a:r>
              <a:rPr lang="it-IT" b="1" dirty="0" err="1"/>
              <a:t>year</a:t>
            </a:r>
            <a:endParaRPr lang="it-IT" b="1" dirty="0"/>
          </a:p>
        </p:txBody>
      </p:sp>
      <p:sp>
        <p:nvSpPr>
          <p:cNvPr id="6" name="Freccia a destra 5"/>
          <p:cNvSpPr/>
          <p:nvPr/>
        </p:nvSpPr>
        <p:spPr>
          <a:xfrm>
            <a:off x="0" y="4356893"/>
            <a:ext cx="39553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 rot="10800000">
            <a:off x="8770597" y="4356893"/>
            <a:ext cx="39553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10800000">
            <a:off x="8801601" y="6386835"/>
            <a:ext cx="39553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4332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4342</TotalTime>
  <Words>792</Words>
  <Application>Microsoft Office PowerPoint</Application>
  <PresentationFormat>Presentazione su schermo (4:3)</PresentationFormat>
  <Paragraphs>186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SustAinabLe EneRgy NOw</vt:lpstr>
      <vt:lpstr>Salerno</vt:lpstr>
      <vt:lpstr>Salerno: history and economy</vt:lpstr>
      <vt:lpstr>Great architecture and culture</vt:lpstr>
      <vt:lpstr>Salerno: between global challenges…</vt:lpstr>
      <vt:lpstr>…local challenges,</vt:lpstr>
      <vt:lpstr>…and opportunities for change</vt:lpstr>
      <vt:lpstr>The solutions: City Energy Plan</vt:lpstr>
      <vt:lpstr>Sustainable Energy Action Plan: the actions</vt:lpstr>
      <vt:lpstr>Difficulties, obstacles and solutions</vt:lpstr>
      <vt:lpstr>What could be replicated?</vt:lpstr>
      <vt:lpstr>Solidarity Purchasing Groups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Sustainability:  the case of Salerno</dc:title>
  <dc:creator>Gianfranco</dc:creator>
  <cp:lastModifiedBy> </cp:lastModifiedBy>
  <cp:revision>108</cp:revision>
  <dcterms:created xsi:type="dcterms:W3CDTF">2012-09-03T08:40:04Z</dcterms:created>
  <dcterms:modified xsi:type="dcterms:W3CDTF">2012-11-19T20:46:33Z</dcterms:modified>
</cp:coreProperties>
</file>