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</p:sldIdLst>
  <p:sldSz cx="9144000" cy="6858000" type="screen4x3"/>
  <p:notesSz cx="9947275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5AB"/>
    <a:srgbClr val="BA88B8"/>
    <a:srgbClr val="28C313"/>
    <a:srgbClr val="FC8604"/>
    <a:srgbClr val="F0064E"/>
    <a:srgbClr val="8C0C02"/>
    <a:srgbClr val="D10544"/>
    <a:srgbClr val="303290"/>
    <a:srgbClr val="C01647"/>
    <a:srgbClr val="FC2B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25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34487" y="0"/>
            <a:ext cx="4310486" cy="3425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A816C-CDAD-450C-9D88-3B1FBBD518E4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14334"/>
            <a:ext cx="4310486" cy="3425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34487" y="6514334"/>
            <a:ext cx="4310486" cy="3425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8BB2E-68B0-401D-B8B1-995C19339DF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34487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2642A-04D4-44A4-AB4F-C707F901A3CF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4728" y="3257550"/>
            <a:ext cx="795782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34487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FED21-B865-4A3B-9C2D-9E610FB4D7F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FED21-B865-4A3B-9C2D-9E610FB4D7F5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8E16-A5AE-4513-82FF-6D4EDFA9E2D3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FD67-C189-4616-9725-DFA2D8F110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8E16-A5AE-4513-82FF-6D4EDFA9E2D3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FD67-C189-4616-9725-DFA2D8F110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8E16-A5AE-4513-82FF-6D4EDFA9E2D3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FD67-C189-4616-9725-DFA2D8F110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8E16-A5AE-4513-82FF-6D4EDFA9E2D3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FD67-C189-4616-9725-DFA2D8F110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8E16-A5AE-4513-82FF-6D4EDFA9E2D3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FD67-C189-4616-9725-DFA2D8F110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8E16-A5AE-4513-82FF-6D4EDFA9E2D3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FD67-C189-4616-9725-DFA2D8F110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8E16-A5AE-4513-82FF-6D4EDFA9E2D3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FD67-C189-4616-9725-DFA2D8F110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8E16-A5AE-4513-82FF-6D4EDFA9E2D3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FD67-C189-4616-9725-DFA2D8F110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8E16-A5AE-4513-82FF-6D4EDFA9E2D3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FD67-C189-4616-9725-DFA2D8F110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8E16-A5AE-4513-82FF-6D4EDFA9E2D3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FD67-C189-4616-9725-DFA2D8F110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8E16-A5AE-4513-82FF-6D4EDFA9E2D3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FD67-C189-4616-9725-DFA2D8F110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18E16-A5AE-4513-82FF-6D4EDFA9E2D3}" type="datetimeFigureOut">
              <a:rPr lang="it-IT" smtClean="0"/>
              <a:pPr/>
              <a:t>07/02/2013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FFD67-C189-4616-9725-DFA2D8F1103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Comune di Salerno</a:t>
            </a:r>
            <a:br>
              <a:rPr lang="it-IT" sz="3200" b="1" dirty="0" smtClean="0"/>
            </a:br>
            <a:r>
              <a:rPr lang="it-IT" sz="2800" b="1" dirty="0" smtClean="0"/>
              <a:t>Assessorato alla pubblica Istruzione </a:t>
            </a:r>
            <a:r>
              <a:rPr lang="it-IT" sz="3200" b="1" dirty="0" smtClean="0"/>
              <a:t/>
            </a:r>
            <a:br>
              <a:rPr lang="it-IT" sz="3200" b="1" dirty="0" smtClean="0"/>
            </a:br>
            <a:r>
              <a:rPr lang="it-IT" sz="3200" b="1" dirty="0" smtClean="0"/>
              <a:t>presenta:</a:t>
            </a:r>
            <a:endParaRPr lang="it-IT" sz="3200" b="1" dirty="0"/>
          </a:p>
        </p:txBody>
      </p:sp>
      <p:pic>
        <p:nvPicPr>
          <p:cNvPr id="4" name="Immagine 3" descr="saerno citta educativa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934834"/>
            <a:ext cx="7308304" cy="5481228"/>
          </a:xfrm>
          <a:prstGeom prst="rect">
            <a:avLst/>
          </a:prstGeom>
        </p:spPr>
      </p:pic>
      <p:pic>
        <p:nvPicPr>
          <p:cNvPr id="5" name="Immagine 4" descr="20120627131219!Salerno-Stemm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0648"/>
            <a:ext cx="1784623" cy="1754692"/>
          </a:xfrm>
          <a:prstGeom prst="rect">
            <a:avLst/>
          </a:prstGeom>
        </p:spPr>
      </p:pic>
      <p:pic>
        <p:nvPicPr>
          <p:cNvPr id="6" name="Immagine 5" descr="nuovo-logo-salerno-620x62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87394" y="332656"/>
            <a:ext cx="1656606" cy="16566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it-IT" dirty="0" smtClean="0"/>
              <a:t>Legalità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800" b="1" dirty="0" smtClean="0"/>
              <a:t>Finalità:</a:t>
            </a:r>
            <a:endParaRPr lang="it-IT" sz="1800" b="1" dirty="0" smtClean="0"/>
          </a:p>
          <a:p>
            <a:pPr>
              <a:buNone/>
            </a:pPr>
            <a:r>
              <a:rPr lang="it-IT" sz="1800" dirty="0" smtClean="0"/>
              <a:t>Promuovere una più forte coscienza civile, democratica e solidale.</a:t>
            </a:r>
          </a:p>
          <a:p>
            <a:pPr>
              <a:buNone/>
            </a:pPr>
            <a:r>
              <a:rPr lang="it-IT" sz="1800" b="1" dirty="0" smtClean="0"/>
              <a:t>Obiettivi: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Promuovere la pratica della legalità, diffondere il rispetto dell’altro, delle regole e delle leggi nei diversi contesti urbani e all’interno della comunità scolastica.</a:t>
            </a:r>
          </a:p>
          <a:p>
            <a:pPr>
              <a:buNone/>
            </a:pPr>
            <a:r>
              <a:rPr lang="it-IT" sz="1800" b="1" dirty="0" smtClean="0"/>
              <a:t>Referenti:</a:t>
            </a:r>
          </a:p>
          <a:p>
            <a:pPr>
              <a:buNone/>
            </a:pPr>
            <a:r>
              <a:rPr lang="it-IT" sz="1800" dirty="0" smtClean="0"/>
              <a:t>Forze dell’ordine</a:t>
            </a:r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it-IT" dirty="0" smtClean="0"/>
              <a:t>Sicurezza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980728"/>
            <a:ext cx="8229600" cy="51740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600" b="1" dirty="0" smtClean="0"/>
              <a:t>Finalità:</a:t>
            </a:r>
          </a:p>
          <a:p>
            <a:pPr>
              <a:buNone/>
            </a:pPr>
            <a:r>
              <a:rPr lang="it-IT" sz="1600" dirty="0" smtClean="0"/>
              <a:t>Sensibilizzare e trasmettere le norme di sicurezza che possono aiutare a salvaguardare l’integrità e la salute dei bambini a casa, a scuola e all’aperto.</a:t>
            </a:r>
          </a:p>
          <a:p>
            <a:pPr>
              <a:buNone/>
            </a:pPr>
            <a:r>
              <a:rPr lang="it-IT" sz="1600" b="1" dirty="0" smtClean="0"/>
              <a:t>Obiettivi:</a:t>
            </a:r>
          </a:p>
          <a:p>
            <a:pPr>
              <a:buNone/>
            </a:pPr>
            <a:r>
              <a:rPr lang="it-IT" sz="1600" dirty="0" smtClean="0"/>
              <a:t>Educare i ragazzi alla conoscenza e al rispetto della segnaletica stradale, verticale, orizzontale e luminosa.</a:t>
            </a:r>
          </a:p>
          <a:p>
            <a:pPr>
              <a:buNone/>
            </a:pPr>
            <a:r>
              <a:rPr lang="it-IT" sz="1600" dirty="0" smtClean="0"/>
              <a:t>Prevenire incidenti dovuti al cattivo uso di attrezzi di uso domestico.</a:t>
            </a:r>
          </a:p>
          <a:p>
            <a:pPr>
              <a:buNone/>
            </a:pPr>
            <a:r>
              <a:rPr lang="it-IT" sz="1600" dirty="0" smtClean="0"/>
              <a:t>Sapersi comportare in caso di calamità naturali.</a:t>
            </a:r>
          </a:p>
          <a:p>
            <a:pPr>
              <a:buNone/>
            </a:pPr>
            <a:r>
              <a:rPr lang="it-IT" sz="1600" b="1" dirty="0" smtClean="0"/>
              <a:t>Referente:</a:t>
            </a:r>
          </a:p>
          <a:p>
            <a:pPr>
              <a:buNone/>
            </a:pPr>
            <a:r>
              <a:rPr lang="it-IT" sz="1600" dirty="0" smtClean="0"/>
              <a:t>Corpo di Polizia Municipale</a:t>
            </a:r>
          </a:p>
          <a:p>
            <a:pPr>
              <a:buNone/>
            </a:pPr>
            <a:r>
              <a:rPr lang="it-IT" sz="1600" b="1" dirty="0" smtClean="0"/>
              <a:t>Progetto:</a:t>
            </a:r>
          </a:p>
          <a:p>
            <a:pPr>
              <a:buNone/>
            </a:pPr>
            <a:r>
              <a:rPr lang="it-IT" sz="1600" dirty="0" smtClean="0"/>
              <a:t>La Patente del Buon Pedone</a:t>
            </a:r>
          </a:p>
          <a:p>
            <a:pPr>
              <a:buNone/>
            </a:pPr>
            <a:r>
              <a:rPr lang="it-IT" sz="1600" b="1" dirty="0" smtClean="0"/>
              <a:t>Collaborazioni :</a:t>
            </a:r>
          </a:p>
          <a:p>
            <a:pPr>
              <a:buNone/>
            </a:pPr>
            <a:r>
              <a:rPr lang="it-IT" sz="1600" dirty="0" err="1" smtClean="0"/>
              <a:t>Automobil</a:t>
            </a:r>
            <a:r>
              <a:rPr lang="it-IT" sz="1600" dirty="0" smtClean="0"/>
              <a:t> Club Italia:Kart in Piazza 2013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Ambiente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1700" b="1" dirty="0" smtClean="0"/>
              <a:t>Finalità</a:t>
            </a:r>
            <a:r>
              <a:rPr lang="it-IT" sz="1700" b="1" dirty="0"/>
              <a:t>:</a:t>
            </a:r>
            <a:endParaRPr lang="it-IT" sz="1700" dirty="0"/>
          </a:p>
          <a:p>
            <a:r>
              <a:rPr lang="it-IT" sz="1700" dirty="0"/>
              <a:t>Promuovere comportamenti virtuosi nei confronti dell’ambiente, contribuendo in questo modo alla formazione di una più profonda coscienza civica proprio a partire dal mondo della scuola, primo vero laboratorio di formazione delle future generazioni.</a:t>
            </a:r>
          </a:p>
          <a:p>
            <a:pPr>
              <a:buNone/>
            </a:pPr>
            <a:r>
              <a:rPr lang="it-IT" sz="1700" b="1" dirty="0"/>
              <a:t>Obiettivo:</a:t>
            </a:r>
            <a:endParaRPr lang="it-IT" sz="1700" dirty="0"/>
          </a:p>
          <a:p>
            <a:r>
              <a:rPr lang="it-IT" sz="1700" dirty="0"/>
              <a:t>Rispettare l’ambiente nella consapevolezza che esso è un bene comune da tutelare.</a:t>
            </a:r>
          </a:p>
          <a:p>
            <a:r>
              <a:rPr lang="it-IT" sz="1700" dirty="0"/>
              <a:t>Attivare comportamenti attivi e responsabili verso l’ambiente</a:t>
            </a:r>
            <a:r>
              <a:rPr lang="it-IT" sz="1700" dirty="0" smtClean="0"/>
              <a:t>.</a:t>
            </a:r>
            <a:endParaRPr lang="it-IT" sz="1700" dirty="0"/>
          </a:p>
          <a:p>
            <a:pPr>
              <a:buNone/>
            </a:pPr>
            <a:r>
              <a:rPr lang="it-IT" sz="1700" b="1" dirty="0"/>
              <a:t>Collaborazioni:</a:t>
            </a:r>
            <a:endParaRPr lang="it-IT" sz="1700" dirty="0"/>
          </a:p>
          <a:p>
            <a:r>
              <a:rPr lang="it-IT" sz="1700" dirty="0" smtClean="0"/>
              <a:t>Associazioni</a:t>
            </a:r>
            <a:endParaRPr lang="it-IT" sz="1700" dirty="0"/>
          </a:p>
          <a:p>
            <a:pPr>
              <a:buNone/>
            </a:pPr>
            <a:r>
              <a:rPr lang="it-IT" sz="1700" b="1" dirty="0"/>
              <a:t>Referente:</a:t>
            </a:r>
            <a:endParaRPr lang="it-IT" sz="1700" dirty="0"/>
          </a:p>
          <a:p>
            <a:r>
              <a:rPr lang="it-IT" sz="1700" dirty="0"/>
              <a:t>Salerno Energia</a:t>
            </a:r>
          </a:p>
          <a:p>
            <a:pPr>
              <a:buNone/>
            </a:pPr>
            <a:r>
              <a:rPr lang="it-IT" sz="1700" b="1" dirty="0"/>
              <a:t>Progetto:</a:t>
            </a:r>
            <a:endParaRPr lang="it-IT" sz="1700" dirty="0"/>
          </a:p>
          <a:p>
            <a:pPr lvl="0"/>
            <a:r>
              <a:rPr lang="it-IT" sz="1700" b="1" dirty="0" smtClean="0"/>
              <a:t>Io e l’ambiente</a:t>
            </a:r>
            <a:endParaRPr lang="it-IT" sz="1700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it-IT" dirty="0" smtClean="0"/>
              <a:t>Salute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9361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600" b="1" dirty="0" smtClean="0"/>
              <a:t>Finalità</a:t>
            </a:r>
            <a:r>
              <a:rPr lang="it-IT" sz="1600" b="1" dirty="0"/>
              <a:t>:</a:t>
            </a:r>
            <a:endParaRPr lang="it-IT" sz="1600" dirty="0"/>
          </a:p>
          <a:p>
            <a:r>
              <a:rPr lang="it-IT" sz="1600" dirty="0"/>
              <a:t>Promuovere la salute e costruire una cultura della prevenzione mirata a mantenere benessere in tutte le età della vita.</a:t>
            </a:r>
          </a:p>
          <a:p>
            <a:pPr>
              <a:buNone/>
            </a:pPr>
            <a:r>
              <a:rPr lang="it-IT" sz="1600" b="1" dirty="0"/>
              <a:t>Obiettivo:</a:t>
            </a:r>
            <a:endParaRPr lang="it-IT" sz="1600" dirty="0"/>
          </a:p>
          <a:p>
            <a:r>
              <a:rPr lang="it-IT" sz="1600" dirty="0"/>
              <a:t>Sviluppare conoscenze e competenze in ambito cognitivo, sociale e comportamentale che favoriscono nei giovani l’acquisizione e la sperimentazione di abilità personali e sociali e di corretti stili di vita in grado di migliorare il proprio benessere.</a:t>
            </a:r>
          </a:p>
          <a:p>
            <a:pPr>
              <a:buNone/>
            </a:pPr>
            <a:r>
              <a:rPr lang="it-IT" sz="1600" b="1" dirty="0"/>
              <a:t>Collaborazioni:</a:t>
            </a:r>
            <a:endParaRPr lang="it-IT" sz="1600" dirty="0"/>
          </a:p>
          <a:p>
            <a:r>
              <a:rPr lang="it-IT" sz="1600" dirty="0"/>
              <a:t>Gruppo LOGOS</a:t>
            </a:r>
          </a:p>
          <a:p>
            <a:pPr>
              <a:buNone/>
            </a:pPr>
            <a:r>
              <a:rPr lang="it-IT" sz="1600" b="1" dirty="0"/>
              <a:t>Referente:</a:t>
            </a:r>
            <a:endParaRPr lang="it-IT" sz="1600" dirty="0"/>
          </a:p>
          <a:p>
            <a:r>
              <a:rPr lang="it-IT" sz="1600" dirty="0"/>
              <a:t>Centrale del Latte</a:t>
            </a:r>
          </a:p>
          <a:p>
            <a:pPr>
              <a:buNone/>
            </a:pPr>
            <a:r>
              <a:rPr lang="it-IT" sz="1600" b="1" dirty="0"/>
              <a:t>Contesto principale:</a:t>
            </a:r>
            <a:endParaRPr lang="it-IT" sz="1600" dirty="0"/>
          </a:p>
          <a:p>
            <a:r>
              <a:rPr lang="it-IT" sz="1600" dirty="0"/>
              <a:t>Sede Gruppo Logos</a:t>
            </a:r>
          </a:p>
          <a:p>
            <a:pPr>
              <a:buNone/>
            </a:pPr>
            <a:r>
              <a:rPr lang="it-IT" sz="1600" b="1" dirty="0"/>
              <a:t>Progetto:</a:t>
            </a:r>
            <a:endParaRPr lang="it-IT" sz="1600" dirty="0"/>
          </a:p>
          <a:p>
            <a:pPr lvl="0">
              <a:buNone/>
            </a:pPr>
            <a:r>
              <a:rPr lang="it-IT" sz="1600" b="1" dirty="0"/>
              <a:t>I Love Me</a:t>
            </a:r>
            <a:endParaRPr lang="it-IT" sz="1600" dirty="0"/>
          </a:p>
          <a:p>
            <a:r>
              <a:rPr lang="it-IT" sz="1600" dirty="0"/>
              <a:t>Attualmente desta preoccupazione il manifestarsi sempre più precocemente di comportamenti a rischio, riguardanti fumo, alcool, uso di sostanze stupefacenti, alimentazione, gioco d’azzardo, a fronte di politiche preventive e informative inadeguate o inesistenti.</a:t>
            </a:r>
          </a:p>
          <a:p>
            <a:r>
              <a:rPr lang="it-IT" sz="1600" dirty="0"/>
              <a:t>Le attività che si intendono svolgere hanno come finalità quella di sviluppare una capacità critica che aiuti i giovani ad essere sempre più consapevoli ed autonomi nelle scelte riguardanti benessere e salute</a:t>
            </a:r>
            <a:r>
              <a:rPr lang="it-IT" sz="1600" dirty="0" smtClean="0"/>
              <a:t>.</a:t>
            </a:r>
          </a:p>
          <a:p>
            <a:pPr>
              <a:buNone/>
            </a:pPr>
            <a:endParaRPr lang="it-IT" sz="1600" b="1" dirty="0" smtClean="0"/>
          </a:p>
          <a:p>
            <a:endParaRPr lang="it-IT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it-IT" dirty="0" smtClean="0"/>
              <a:t>Salute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1900" b="1" dirty="0" smtClean="0"/>
              <a:t>Alimentazione</a:t>
            </a:r>
          </a:p>
          <a:p>
            <a:pPr>
              <a:buNone/>
            </a:pPr>
            <a:r>
              <a:rPr lang="it-IT" sz="1900" dirty="0" smtClean="0"/>
              <a:t> </a:t>
            </a:r>
          </a:p>
          <a:p>
            <a:pPr>
              <a:buNone/>
            </a:pPr>
            <a:r>
              <a:rPr lang="it-IT" sz="1900" b="1" dirty="0" smtClean="0"/>
              <a:t>FINALITA’:</a:t>
            </a:r>
            <a:endParaRPr lang="it-IT" sz="1900" dirty="0" smtClean="0"/>
          </a:p>
          <a:p>
            <a:r>
              <a:rPr lang="it-IT" sz="1900" dirty="0" smtClean="0"/>
              <a:t>Promuovere stili di vita positivi, contrastare le patologie più comuni, prevenire l’obesità e i disturbi dell’alimentazione.</a:t>
            </a:r>
          </a:p>
          <a:p>
            <a:pPr>
              <a:buNone/>
            </a:pPr>
            <a:r>
              <a:rPr lang="it-IT" sz="1900" b="1" dirty="0" smtClean="0"/>
              <a:t>Obiettivi:</a:t>
            </a:r>
            <a:endParaRPr lang="it-IT" sz="1900" dirty="0" smtClean="0"/>
          </a:p>
          <a:p>
            <a:r>
              <a:rPr lang="it-IT" sz="1900" dirty="0" smtClean="0"/>
              <a:t>Diffondere una cultura del mangiar sano</a:t>
            </a:r>
          </a:p>
          <a:p>
            <a:r>
              <a:rPr lang="it-IT" sz="1900" dirty="0" smtClean="0"/>
              <a:t>Promuovere adeguate attività motorie</a:t>
            </a:r>
          </a:p>
          <a:p>
            <a:pPr>
              <a:buNone/>
            </a:pPr>
            <a:r>
              <a:rPr lang="it-IT" sz="1900" b="1" dirty="0" smtClean="0"/>
              <a:t>Contesto principale:</a:t>
            </a:r>
            <a:endParaRPr lang="it-IT" sz="1900" dirty="0" smtClean="0"/>
          </a:p>
          <a:p>
            <a:r>
              <a:rPr lang="it-IT" sz="1900" dirty="0" smtClean="0"/>
              <a:t>Associazioni</a:t>
            </a:r>
          </a:p>
          <a:p>
            <a:pPr>
              <a:buNone/>
            </a:pPr>
            <a:r>
              <a:rPr lang="it-IT" sz="1900" b="1" dirty="0" smtClean="0"/>
              <a:t>Collaborazioni:</a:t>
            </a:r>
            <a:endParaRPr lang="it-IT" sz="1900" dirty="0" smtClean="0"/>
          </a:p>
          <a:p>
            <a:r>
              <a:rPr lang="it-IT" sz="1900" dirty="0" smtClean="0"/>
              <a:t>Associazioni</a:t>
            </a:r>
          </a:p>
          <a:p>
            <a:pPr>
              <a:buNone/>
            </a:pPr>
            <a:r>
              <a:rPr lang="it-IT" sz="1900" b="1" dirty="0" smtClean="0"/>
              <a:t>Referente:</a:t>
            </a:r>
            <a:endParaRPr lang="it-IT" sz="1900" dirty="0" smtClean="0"/>
          </a:p>
          <a:p>
            <a:r>
              <a:rPr lang="it-IT" sz="1900" dirty="0" smtClean="0"/>
              <a:t>Centrale del Latte</a:t>
            </a:r>
          </a:p>
          <a:p>
            <a:pPr>
              <a:buNone/>
            </a:pPr>
            <a:r>
              <a:rPr lang="it-IT" sz="1900" b="1" dirty="0" smtClean="0"/>
              <a:t>Progetto:</a:t>
            </a:r>
            <a:endParaRPr lang="it-IT" sz="1900" dirty="0" smtClean="0"/>
          </a:p>
          <a:p>
            <a:pPr lvl="0"/>
            <a:r>
              <a:rPr lang="it-IT" sz="1900" b="1" dirty="0" smtClean="0"/>
              <a:t>Sana alimentazione</a:t>
            </a:r>
            <a:endParaRPr lang="it-IT" sz="19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7667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SALERNO CITTA’ EDUCATIVA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755576" y="692696"/>
          <a:ext cx="7842564" cy="5964440"/>
        </p:xfrm>
        <a:graphic>
          <a:graphicData uri="http://schemas.openxmlformats.org/drawingml/2006/table">
            <a:tbl>
              <a:tblPr/>
              <a:tblGrid>
                <a:gridCol w="1020615"/>
                <a:gridCol w="1117222"/>
                <a:gridCol w="1030515"/>
                <a:gridCol w="921756"/>
                <a:gridCol w="994421"/>
                <a:gridCol w="634284"/>
                <a:gridCol w="1049939"/>
                <a:gridCol w="1073812"/>
              </a:tblGrid>
              <a:tr h="144015"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   AMBITO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   Referente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  Progetto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Evento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Responsabile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Utenza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   Location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Collaborazioni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199"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AFFETTIVITA'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Università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baseline="0" dirty="0" smtClean="0">
                          <a:latin typeface="Arial"/>
                        </a:rPr>
                        <a:t> Ben-Essere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Giovanni Guazzo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Docenti Alunni Genitori</a:t>
                      </a:r>
                    </a:p>
                    <a:p>
                      <a:pPr algn="just" fontAlgn="auto"/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Centro Sociale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Equipe Psicologi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653"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PATRIMONIO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Biblioteca Com.le Archivio di Stato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La scuola adotta un Monumento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Maria Bonavita Lucia Napoli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Scuole e Monumenti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Ass. </a:t>
                      </a:r>
                      <a:r>
                        <a:rPr lang="it-IT" sz="1050" b="0" i="0" u="none" strike="noStrike" dirty="0" err="1">
                          <a:latin typeface="Arial"/>
                        </a:rPr>
                        <a:t>Erchemperto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653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050" b="0" i="0" u="none" strike="noStrike" dirty="0">
                          <a:latin typeface="Arial"/>
                        </a:rPr>
                        <a:t>LETTURA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Biblioteca Comunale 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err="1" smtClean="0">
                          <a:latin typeface="Arial"/>
                        </a:rPr>
                        <a:t>M.Bonavita</a:t>
                      </a:r>
                      <a:r>
                        <a:rPr lang="it-IT" sz="1050" b="0" i="0" u="none" strike="noStrike" dirty="0" smtClean="0">
                          <a:latin typeface="Arial"/>
                        </a:rPr>
                        <a:t>  </a:t>
                      </a:r>
                      <a:r>
                        <a:rPr lang="it-IT" sz="1050" b="0" i="0" u="none" strike="noStrike" dirty="0" err="1" smtClean="0">
                          <a:latin typeface="Arial"/>
                        </a:rPr>
                        <a:t>C.Santulli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Genitori Alunni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Biblioteca Com        Parco Pinocchio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 Fondazione </a:t>
                      </a:r>
                    </a:p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 Collodi     </a:t>
                      </a:r>
                      <a:r>
                        <a:rPr lang="it-IT" sz="1050" b="0" i="0" u="none" strike="noStrike" baseline="0" dirty="0" smtClean="0">
                          <a:latin typeface="Arial"/>
                        </a:rPr>
                        <a:t>  </a:t>
                      </a:r>
                    </a:p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340"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MUSICALE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err="1" smtClean="0">
                          <a:latin typeface="Arial"/>
                        </a:rPr>
                        <a:t>Uffi.</a:t>
                      </a:r>
                      <a:r>
                        <a:rPr lang="it-IT" sz="1050" b="0" i="0" u="none" strike="noStrike" baseline="0" dirty="0" err="1" smtClean="0">
                          <a:latin typeface="Arial"/>
                        </a:rPr>
                        <a:t>Promo</a:t>
                      </a:r>
                      <a:r>
                        <a:rPr lang="it-IT" sz="1050" b="0" i="0" u="none" strike="noStrike" baseline="0" dirty="0" smtClean="0">
                          <a:latin typeface="Arial"/>
                        </a:rPr>
                        <a:t>..Culturale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err="1" smtClean="0">
                          <a:latin typeface="Arial"/>
                        </a:rPr>
                        <a:t>MusiCanto</a:t>
                      </a:r>
                      <a:r>
                        <a:rPr lang="it-IT" sz="1050" b="0" i="0" u="none" strike="noStrike" dirty="0" smtClean="0">
                          <a:latin typeface="Arial"/>
                        </a:rPr>
                        <a:t> in </a:t>
                      </a:r>
                      <a:r>
                        <a:rPr lang="it-IT" sz="1050" b="0" i="0" u="none" strike="noStrike" dirty="0" err="1" smtClean="0">
                          <a:latin typeface="Arial"/>
                        </a:rPr>
                        <a:t>lcittà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Alunni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Piazze e Parchi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  Scuole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32"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ARTISTICA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Museo Ceramica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err="1" smtClean="0">
                          <a:latin typeface="Arial"/>
                        </a:rPr>
                        <a:t>ICreativi</a:t>
                      </a:r>
                      <a:r>
                        <a:rPr lang="it-IT" sz="1050" b="0" i="0" u="none" strike="noStrike" baseline="0" dirty="0" smtClean="0">
                          <a:latin typeface="Arial"/>
                        </a:rPr>
                        <a:t> in </a:t>
                      </a:r>
                      <a:r>
                        <a:rPr lang="it-IT" sz="1050" b="0" i="0" u="none" strike="noStrike" dirty="0" smtClean="0">
                          <a:latin typeface="Arial"/>
                        </a:rPr>
                        <a:t>Città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err="1" smtClean="0">
                          <a:latin typeface="Arial"/>
                        </a:rPr>
                        <a:t>G.Taddeo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 </a:t>
                      </a:r>
                      <a:r>
                        <a:rPr lang="it-IT" sz="1050" b="0" i="0" u="none" strike="noStrike" dirty="0" smtClean="0">
                          <a:latin typeface="Arial"/>
                        </a:rPr>
                        <a:t>Adulti e bambini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Villa Carrara                   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Associazione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058"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SSCIENZA</a:t>
                      </a:r>
                      <a:r>
                        <a:rPr lang="it-IT" sz="1050" b="0" i="0" u="none" strike="noStrike" baseline="0" dirty="0" smtClean="0">
                          <a:latin typeface="Arial"/>
                        </a:rPr>
                        <a:t> E </a:t>
                      </a:r>
                      <a:r>
                        <a:rPr lang="it-IT" sz="1050" b="0" i="0" u="none" strike="noStrike" dirty="0" smtClean="0">
                          <a:latin typeface="Arial"/>
                        </a:rPr>
                        <a:t>TECNOLOGIA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Università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</a:t>
                      </a:r>
                      <a:r>
                        <a:rPr lang="it-IT" sz="1050" b="0" i="0" u="none" strike="noStrike" dirty="0">
                          <a:latin typeface="Arial"/>
                        </a:rPr>
                        <a:t>Robotica Educativa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M.</a:t>
                      </a:r>
                      <a:r>
                        <a:rPr lang="it-IT" sz="1050" b="0" i="0" u="none" strike="noStrike" baseline="0" dirty="0" smtClean="0">
                          <a:latin typeface="Arial"/>
                        </a:rPr>
                        <a:t> Baldi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baseline="0" dirty="0" smtClean="0">
                          <a:latin typeface="Arial"/>
                        </a:rPr>
                        <a:t>  Docenti </a:t>
                      </a:r>
                      <a:r>
                        <a:rPr lang="it-IT" sz="1050" b="0" i="0" u="none" strike="noStrike" dirty="0" smtClean="0">
                          <a:latin typeface="Arial"/>
                        </a:rPr>
                        <a:t>Alunni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Scuole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 Fondazione     Mondo </a:t>
                      </a:r>
                      <a:r>
                        <a:rPr lang="it-IT" sz="1050" b="0" i="0" u="none" strike="noStrike" dirty="0">
                          <a:latin typeface="Arial"/>
                        </a:rPr>
                        <a:t>Digitale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96"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Polizia Municipale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Patentino Buon Pedone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Ten Caracciolo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baseline="0" dirty="0" smtClean="0">
                          <a:latin typeface="Arial"/>
                        </a:rPr>
                        <a:t>  Alunni  Scuole</a:t>
                      </a:r>
                    </a:p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Primarie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Scuole  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 Polizia     Municipale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12"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SICUREZZA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1" u="none" strike="noStrike" dirty="0">
                          <a:latin typeface="Arial"/>
                        </a:rPr>
                        <a:t>  </a:t>
                      </a:r>
                      <a:r>
                        <a:rPr lang="it-IT" sz="1050" b="1" i="1" u="none" strike="noStrike" dirty="0">
                          <a:latin typeface="Arial"/>
                        </a:rPr>
                        <a:t>  </a:t>
                      </a:r>
                      <a:endParaRPr lang="it-IT" sz="1050" b="0" i="1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Kart in Piazza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 </a:t>
                      </a:r>
                      <a:r>
                        <a:rPr lang="it-IT" sz="1050" b="0" i="0" u="none" strike="noStrike" dirty="0" smtClean="0">
                          <a:latin typeface="Arial"/>
                        </a:rPr>
                        <a:t> </a:t>
                      </a:r>
                      <a:r>
                        <a:rPr lang="it-IT" sz="1050" b="0" i="0" u="none" strike="noStrike" dirty="0">
                          <a:latin typeface="Arial"/>
                        </a:rPr>
                        <a:t>A M. Caso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Adulti</a:t>
                      </a:r>
                      <a:r>
                        <a:rPr lang="it-IT" sz="1050" b="0" i="0" u="none" strike="noStrike" baseline="0" dirty="0" smtClean="0">
                          <a:latin typeface="Arial"/>
                        </a:rPr>
                        <a:t> e bambini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  Parchi e Piazze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            ACI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729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050" b="0" i="0" u="none" strike="noStrike" dirty="0" smtClean="0">
                          <a:latin typeface="Arial"/>
                        </a:rPr>
                        <a:t>SALUTE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Centrale</a:t>
                      </a:r>
                      <a:r>
                        <a:rPr lang="it-IT" sz="1050" b="0" i="0" u="none" strike="noStrike" baseline="0" dirty="0" smtClean="0">
                          <a:latin typeface="Arial"/>
                        </a:rPr>
                        <a:t> del latte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A</a:t>
                      </a:r>
                      <a:r>
                        <a:rPr lang="it-IT" sz="1050" b="0" i="0" u="none" strike="noStrike" baseline="0" dirty="0" smtClean="0">
                          <a:latin typeface="Arial"/>
                        </a:rPr>
                        <a:t> lezione di salute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fr-FR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P.</a:t>
                      </a:r>
                      <a:r>
                        <a:rPr lang="it-IT" sz="1050" b="0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it-IT" sz="1050" b="0" i="0" u="none" strike="noStrike" baseline="0" dirty="0" err="1" smtClean="0">
                          <a:latin typeface="Arial"/>
                        </a:rPr>
                        <a:t>Andreoli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fr-FR" sz="1050" b="0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fr-FR" sz="1050" b="0" i="0" u="none" strike="noStrike" baseline="0" dirty="0" err="1" smtClean="0">
                          <a:latin typeface="Arial"/>
                        </a:rPr>
                        <a:t>Docenti</a:t>
                      </a:r>
                      <a:r>
                        <a:rPr lang="fr-FR" sz="1050" b="0" i="0" u="none" strike="noStrike" baseline="0" dirty="0" smtClean="0">
                          <a:latin typeface="Arial"/>
                        </a:rPr>
                        <a:t>          </a:t>
                      </a:r>
                      <a:r>
                        <a:rPr lang="fr-FR" sz="1050" b="0" i="0" u="none" strike="noStrike" baseline="0" dirty="0" err="1" smtClean="0">
                          <a:latin typeface="Arial"/>
                        </a:rPr>
                        <a:t>Alunni</a:t>
                      </a:r>
                      <a:endParaRPr lang="fr-FR" sz="1050" b="0" i="0" u="none" strike="noStrike" baseline="0" dirty="0" smtClean="0">
                        <a:latin typeface="Arial"/>
                      </a:endParaRPr>
                    </a:p>
                    <a:p>
                      <a:pPr algn="just" fontAlgn="auto"/>
                      <a:r>
                        <a:rPr lang="fr-FR" sz="1050" b="0" i="0" u="none" strike="noStrike" baseline="0" dirty="0" err="1" smtClean="0">
                          <a:latin typeface="Arial"/>
                        </a:rPr>
                        <a:t>Genitori</a:t>
                      </a:r>
                      <a:endParaRPr lang="fr-FR" sz="1050" b="0" i="0" u="none" strike="noStrike" baseline="0" dirty="0" smtClean="0">
                        <a:latin typeface="Arial"/>
                      </a:endParaRPr>
                    </a:p>
                    <a:p>
                      <a:pPr algn="just" fontAlgn="auto"/>
                      <a:r>
                        <a:rPr lang="fr-FR" sz="1050" b="0" i="0" u="none" strike="noStrike" dirty="0" smtClean="0">
                          <a:latin typeface="Arial"/>
                        </a:rPr>
                        <a:t> </a:t>
                      </a:r>
                      <a:endParaRPr lang="fr-FR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Scuole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      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729"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  Gabbie invisibili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 </a:t>
                      </a:r>
                      <a:r>
                        <a:rPr lang="it-IT" sz="1050" b="0" i="0" u="none" strike="noStrike" dirty="0" smtClean="0">
                          <a:latin typeface="Arial"/>
                        </a:rPr>
                        <a:t>N. </a:t>
                      </a:r>
                      <a:r>
                        <a:rPr lang="it-IT" sz="1050" b="0" i="0" u="none" strike="noStrike" dirty="0" err="1" smtClean="0">
                          <a:latin typeface="Arial"/>
                        </a:rPr>
                        <a:t>Baselice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Alunni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Scuole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Gruppo</a:t>
                      </a:r>
                      <a:r>
                        <a:rPr lang="it-IT" sz="1050" b="0" i="0" u="none" strike="noStrike" baseline="0" dirty="0" smtClean="0">
                          <a:latin typeface="Arial"/>
                        </a:rPr>
                        <a:t> Logos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569"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AMBIENTE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Salerno Energia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baseline="0" dirty="0" smtClean="0">
                          <a:latin typeface="Arial"/>
                        </a:rPr>
                        <a:t> Io e l’ambiente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Festival Dell’Acqua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fi-FI" sz="1050" b="0" i="0" u="none" strike="noStrike" dirty="0" smtClean="0">
                          <a:latin typeface="Arial"/>
                        </a:rPr>
                        <a:t> G.CSavi.  no          </a:t>
                      </a:r>
                      <a:r>
                        <a:rPr lang="fi-FI" sz="1050" b="0" i="0" u="none" strike="noStrike" dirty="0">
                          <a:latin typeface="Arial"/>
                        </a:rPr>
                        <a:t>Montuori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>
                          <a:latin typeface="Arial"/>
                        </a:rPr>
                        <a:t>Alunni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 smtClean="0">
                          <a:latin typeface="Arial"/>
                        </a:rPr>
                        <a:t>Scuole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149"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baseline="0" dirty="0" smtClean="0">
                          <a:latin typeface="Arial"/>
                        </a:rPr>
                        <a:t> LEGALITA’</a:t>
                      </a:r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endParaRPr lang="it-IT" sz="1050" b="0" i="0" u="none" strike="noStrike" dirty="0">
                        <a:latin typeface="Arial"/>
                      </a:endParaRP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Alunni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Scuole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it-IT" sz="105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5945" marR="5945" marT="5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 descr="logo_sce copia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arrotondato 15"/>
          <p:cNvSpPr/>
          <p:nvPr/>
        </p:nvSpPr>
        <p:spPr>
          <a:xfrm>
            <a:off x="6732240" y="2276872"/>
            <a:ext cx="2232248" cy="1080120"/>
          </a:xfrm>
          <a:prstGeom prst="roundRect">
            <a:avLst/>
          </a:prstGeom>
          <a:gradFill>
            <a:gsLst>
              <a:gs pos="15000">
                <a:srgbClr val="28C313"/>
              </a:gs>
              <a:gs pos="51000">
                <a:srgbClr val="21D6E0"/>
              </a:gs>
              <a:gs pos="84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ln w="11430"/>
                <a:gradFill flip="none" rotWithShape="1">
                  <a:gsLst>
                    <a:gs pos="0">
                      <a:srgbClr val="FC8604"/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Ambiente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3491880" y="116632"/>
            <a:ext cx="2232248" cy="1080120"/>
          </a:xfrm>
          <a:prstGeom prst="roundRect">
            <a:avLst/>
          </a:prstGeom>
          <a:gradFill>
            <a:gsLst>
              <a:gs pos="15000">
                <a:srgbClr val="B323AC"/>
              </a:gs>
              <a:gs pos="51000">
                <a:srgbClr val="21D6E0"/>
              </a:gs>
              <a:gs pos="84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ln w="11430"/>
                <a:gradFill flip="none" rotWithShape="1">
                  <a:gsLst>
                    <a:gs pos="0">
                      <a:srgbClr val="FC8604"/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Affettività</a:t>
            </a:r>
            <a:endParaRPr lang="it-IT" b="1" dirty="0">
              <a:ln w="11430"/>
              <a:gradFill flip="none" rotWithShape="1">
                <a:gsLst>
                  <a:gs pos="0">
                    <a:srgbClr val="FC8604"/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8" name="Rettangolo arrotondato 17"/>
          <p:cNvSpPr/>
          <p:nvPr/>
        </p:nvSpPr>
        <p:spPr>
          <a:xfrm>
            <a:off x="251520" y="2276872"/>
            <a:ext cx="2232248" cy="1080120"/>
          </a:xfrm>
          <a:prstGeom prst="roundRect">
            <a:avLst/>
          </a:prstGeom>
          <a:gradFill>
            <a:gsLst>
              <a:gs pos="15000">
                <a:srgbClr val="FFFF00"/>
              </a:gs>
              <a:gs pos="51000">
                <a:srgbClr val="21D6E0"/>
              </a:gs>
              <a:gs pos="84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ln w="11430"/>
                <a:gradFill flip="none" rotWithShape="1">
                  <a:gsLst>
                    <a:gs pos="0">
                      <a:srgbClr val="FC8604"/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Arte</a:t>
            </a:r>
            <a:endParaRPr lang="it-IT" sz="3200" b="1" dirty="0">
              <a:ln w="11430"/>
              <a:gradFill flip="none" rotWithShape="1">
                <a:gsLst>
                  <a:gs pos="0">
                    <a:srgbClr val="FC8604"/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9" name="Rettangolo arrotondato 18"/>
          <p:cNvSpPr/>
          <p:nvPr/>
        </p:nvSpPr>
        <p:spPr>
          <a:xfrm>
            <a:off x="6012160" y="908720"/>
            <a:ext cx="2232248" cy="1080120"/>
          </a:xfrm>
          <a:prstGeom prst="roundRect">
            <a:avLst/>
          </a:prstGeom>
          <a:gradFill>
            <a:gsLst>
              <a:gs pos="15000">
                <a:srgbClr val="FF0000"/>
              </a:gs>
              <a:gs pos="51000">
                <a:srgbClr val="21D6E0"/>
              </a:gs>
              <a:gs pos="84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ln w="11430"/>
                <a:gradFill flip="none" rotWithShape="1">
                  <a:gsLst>
                    <a:gs pos="0">
                      <a:srgbClr val="FC8604"/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Salute</a:t>
            </a:r>
            <a:endParaRPr lang="it-IT" sz="3200" b="1" dirty="0">
              <a:ln w="11430"/>
              <a:gradFill flip="none" rotWithShape="1">
                <a:gsLst>
                  <a:gs pos="0">
                    <a:srgbClr val="FC8604"/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0" name="Rettangolo arrotondato 19"/>
          <p:cNvSpPr/>
          <p:nvPr/>
        </p:nvSpPr>
        <p:spPr>
          <a:xfrm>
            <a:off x="251520" y="3645024"/>
            <a:ext cx="2232248" cy="1080120"/>
          </a:xfrm>
          <a:prstGeom prst="roundRect">
            <a:avLst/>
          </a:prstGeom>
          <a:gradFill>
            <a:gsLst>
              <a:gs pos="15000">
                <a:srgbClr val="BA88B8"/>
              </a:gs>
              <a:gs pos="51000">
                <a:srgbClr val="21D6E0"/>
              </a:gs>
              <a:gs pos="84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ln w="11430"/>
                <a:gradFill flip="none" rotWithShape="1">
                  <a:gsLst>
                    <a:gs pos="0">
                      <a:srgbClr val="FC8604"/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Musica</a:t>
            </a:r>
            <a:endParaRPr lang="it-IT" b="1" dirty="0">
              <a:ln w="11430"/>
              <a:gradFill flip="none" rotWithShape="1">
                <a:gsLst>
                  <a:gs pos="0">
                    <a:srgbClr val="FC8604"/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1" name="Rettangolo arrotondato 20"/>
          <p:cNvSpPr/>
          <p:nvPr/>
        </p:nvSpPr>
        <p:spPr>
          <a:xfrm>
            <a:off x="899592" y="908720"/>
            <a:ext cx="2232248" cy="1080120"/>
          </a:xfrm>
          <a:prstGeom prst="roundRect">
            <a:avLst/>
          </a:prstGeom>
          <a:gradFill>
            <a:gsLst>
              <a:gs pos="15000">
                <a:schemeClr val="accent6">
                  <a:lumMod val="50000"/>
                </a:schemeClr>
              </a:gs>
              <a:gs pos="51000">
                <a:srgbClr val="21D6E0"/>
              </a:gs>
              <a:gs pos="84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000" b="1" dirty="0" smtClean="0">
                <a:ln w="11430"/>
                <a:gradFill flip="none" rotWithShape="1">
                  <a:gsLst>
                    <a:gs pos="0">
                      <a:srgbClr val="FC8604"/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Patrimonio</a:t>
            </a:r>
            <a:endParaRPr lang="it-IT" sz="3000" b="1" dirty="0">
              <a:ln w="11430"/>
              <a:gradFill flip="none" rotWithShape="1">
                <a:gsLst>
                  <a:gs pos="0">
                    <a:srgbClr val="FC8604"/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2" name="Rettangolo arrotondato 21"/>
          <p:cNvSpPr/>
          <p:nvPr/>
        </p:nvSpPr>
        <p:spPr>
          <a:xfrm>
            <a:off x="3419872" y="5661248"/>
            <a:ext cx="2232248" cy="1080120"/>
          </a:xfrm>
          <a:prstGeom prst="roundRect">
            <a:avLst/>
          </a:prstGeom>
          <a:gradFill>
            <a:gsLst>
              <a:gs pos="15000">
                <a:srgbClr val="FC8604"/>
              </a:gs>
              <a:gs pos="51000">
                <a:srgbClr val="21D6E0"/>
              </a:gs>
              <a:gs pos="84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ln w="11430"/>
                <a:gradFill flip="none" rotWithShape="1">
                  <a:gsLst>
                    <a:gs pos="0">
                      <a:srgbClr val="FC8604"/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Scienza e tecnologia</a:t>
            </a:r>
            <a:endParaRPr lang="it-IT" sz="2800" b="1" dirty="0">
              <a:ln w="11430"/>
              <a:gradFill flip="none" rotWithShape="1">
                <a:gsLst>
                  <a:gs pos="0">
                    <a:srgbClr val="FC8604"/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899592" y="5013176"/>
            <a:ext cx="2232248" cy="1080120"/>
          </a:xfrm>
          <a:prstGeom prst="roundRect">
            <a:avLst/>
          </a:prstGeom>
          <a:gradFill>
            <a:gsLst>
              <a:gs pos="15000">
                <a:srgbClr val="303290"/>
              </a:gs>
              <a:gs pos="51000">
                <a:srgbClr val="21D6E0"/>
              </a:gs>
              <a:gs pos="84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ln w="11430"/>
                <a:gradFill flip="none" rotWithShape="1">
                  <a:gsLst>
                    <a:gs pos="0">
                      <a:srgbClr val="FC8604"/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Lettura</a:t>
            </a:r>
            <a:endParaRPr lang="it-IT" sz="3200" b="1" dirty="0">
              <a:ln w="11430"/>
              <a:gradFill flip="none" rotWithShape="1">
                <a:gsLst>
                  <a:gs pos="0">
                    <a:srgbClr val="FC8604"/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6732240" y="3645024"/>
            <a:ext cx="2232248" cy="1080120"/>
          </a:xfrm>
          <a:prstGeom prst="roundRect">
            <a:avLst/>
          </a:prstGeom>
          <a:gradFill>
            <a:gsLst>
              <a:gs pos="15000">
                <a:schemeClr val="bg1">
                  <a:lumMod val="50000"/>
                </a:schemeClr>
              </a:gs>
              <a:gs pos="51000">
                <a:srgbClr val="21D6E0"/>
              </a:gs>
              <a:gs pos="84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ln w="11430"/>
                <a:gradFill flip="none" rotWithShape="1">
                  <a:gsLst>
                    <a:gs pos="0">
                      <a:srgbClr val="FC8604"/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Sicurezza</a:t>
            </a:r>
            <a:endParaRPr lang="it-IT" sz="3200" b="1" dirty="0">
              <a:ln w="11430"/>
              <a:gradFill flip="none" rotWithShape="1">
                <a:gsLst>
                  <a:gs pos="0">
                    <a:srgbClr val="FC8604"/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6012160" y="5013176"/>
            <a:ext cx="2232248" cy="1080120"/>
          </a:xfrm>
          <a:prstGeom prst="roundRect">
            <a:avLst/>
          </a:prstGeom>
          <a:gradFill>
            <a:gsLst>
              <a:gs pos="15000">
                <a:srgbClr val="F0064E"/>
              </a:gs>
              <a:gs pos="51000">
                <a:srgbClr val="21D6E0"/>
              </a:gs>
              <a:gs pos="84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3200" b="1" dirty="0" smtClean="0">
                <a:ln w="11430"/>
                <a:gradFill flip="none" rotWithShape="1">
                  <a:gsLst>
                    <a:gs pos="0">
                      <a:srgbClr val="FC8604"/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Legalità</a:t>
            </a:r>
            <a:endParaRPr lang="it-IT" sz="3200" b="1" dirty="0">
              <a:ln w="11430"/>
              <a:gradFill flip="none" rotWithShape="1">
                <a:gsLst>
                  <a:gs pos="0">
                    <a:srgbClr val="FC8604"/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26" name="Immagine 25" descr="logo_sce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3795" y="2060848"/>
            <a:ext cx="3720413" cy="2790310"/>
          </a:xfrm>
          <a:prstGeom prst="rect">
            <a:avLst/>
          </a:prstGeom>
        </p:spPr>
      </p:pic>
      <p:cxnSp>
        <p:nvCxnSpPr>
          <p:cNvPr id="28" name="Connettore 1 27"/>
          <p:cNvCxnSpPr>
            <a:stCxn id="21" idx="3"/>
          </p:cNvCxnSpPr>
          <p:nvPr/>
        </p:nvCxnSpPr>
        <p:spPr>
          <a:xfrm>
            <a:off x="3131840" y="1448780"/>
            <a:ext cx="720080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19" idx="1"/>
          </p:cNvCxnSpPr>
          <p:nvPr/>
        </p:nvCxnSpPr>
        <p:spPr>
          <a:xfrm flipH="1">
            <a:off x="5220072" y="1448780"/>
            <a:ext cx="792088" cy="9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17" idx="2"/>
          </p:cNvCxnSpPr>
          <p:nvPr/>
        </p:nvCxnSpPr>
        <p:spPr>
          <a:xfrm flipH="1">
            <a:off x="4572000" y="1196752"/>
            <a:ext cx="3600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stCxn id="16" idx="1"/>
          </p:cNvCxnSpPr>
          <p:nvPr/>
        </p:nvCxnSpPr>
        <p:spPr>
          <a:xfrm flipH="1">
            <a:off x="5796136" y="2816932"/>
            <a:ext cx="936104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stCxn id="24" idx="1"/>
          </p:cNvCxnSpPr>
          <p:nvPr/>
        </p:nvCxnSpPr>
        <p:spPr>
          <a:xfrm flipH="1" flipV="1">
            <a:off x="5868144" y="3789040"/>
            <a:ext cx="864096" cy="396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8" idx="3"/>
          </p:cNvCxnSpPr>
          <p:nvPr/>
        </p:nvCxnSpPr>
        <p:spPr>
          <a:xfrm>
            <a:off x="2483768" y="2816932"/>
            <a:ext cx="864096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>
            <a:stCxn id="20" idx="3"/>
          </p:cNvCxnSpPr>
          <p:nvPr/>
        </p:nvCxnSpPr>
        <p:spPr>
          <a:xfrm flipV="1">
            <a:off x="2483768" y="3717032"/>
            <a:ext cx="864096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>
            <a:stCxn id="23" idx="3"/>
          </p:cNvCxnSpPr>
          <p:nvPr/>
        </p:nvCxnSpPr>
        <p:spPr>
          <a:xfrm flipV="1">
            <a:off x="3131840" y="4581128"/>
            <a:ext cx="720080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25" idx="1"/>
          </p:cNvCxnSpPr>
          <p:nvPr/>
        </p:nvCxnSpPr>
        <p:spPr>
          <a:xfrm flipH="1" flipV="1">
            <a:off x="5220072" y="4581128"/>
            <a:ext cx="792088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>
            <a:stCxn id="26" idx="2"/>
            <a:endCxn id="22" idx="0"/>
          </p:cNvCxnSpPr>
          <p:nvPr/>
        </p:nvCxnSpPr>
        <p:spPr>
          <a:xfrm flipH="1">
            <a:off x="4535996" y="4851158"/>
            <a:ext cx="48006" cy="810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magine 26" descr="logo_sce copia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99792" y="2060848"/>
            <a:ext cx="3744416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it-IT" dirty="0" smtClean="0"/>
              <a:t>Affettività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600" b="1" dirty="0" smtClean="0"/>
              <a:t>Finalità:</a:t>
            </a:r>
          </a:p>
          <a:p>
            <a:r>
              <a:rPr lang="it-IT" sz="1600" dirty="0" smtClean="0"/>
              <a:t>Migliorare le abilità affettive, emotive e </a:t>
            </a:r>
            <a:r>
              <a:rPr lang="it-IT" sz="1600" dirty="0" err="1" smtClean="0"/>
              <a:t>prosociali</a:t>
            </a:r>
            <a:r>
              <a:rPr lang="it-IT" sz="1600" dirty="0" smtClean="0"/>
              <a:t> degli allievi, in armonia con quelle cognitive e comportamentali, anche al fine di favorire lo sviluppo di atteggiamenti e relazioni interpersonali positivi.</a:t>
            </a:r>
          </a:p>
          <a:p>
            <a:pPr>
              <a:buNone/>
            </a:pPr>
            <a:r>
              <a:rPr lang="it-IT" sz="1600" b="1" dirty="0" smtClean="0"/>
              <a:t>Obiettivi:</a:t>
            </a:r>
          </a:p>
          <a:p>
            <a:pPr marL="360363" indent="-360363"/>
            <a:r>
              <a:rPr lang="it-IT" sz="1600" dirty="0" smtClean="0"/>
              <a:t>Contrastare fenomeni di bullismo e comportamenti intolleranti e violenti molto diffusi tra i giovani nella società complessa del nostro tempo.</a:t>
            </a:r>
            <a:endParaRPr lang="it-IT" sz="1600" b="1" dirty="0" smtClean="0"/>
          </a:p>
          <a:p>
            <a:pPr marL="360363" indent="-360363">
              <a:buNone/>
            </a:pPr>
            <a:r>
              <a:rPr lang="it-IT" sz="1600" b="1" dirty="0" smtClean="0"/>
              <a:t>Collaborazioni:</a:t>
            </a:r>
          </a:p>
          <a:p>
            <a:pPr marL="360363" indent="-360363"/>
            <a:r>
              <a:rPr lang="it-IT" sz="1600" dirty="0" smtClean="0"/>
              <a:t>Associazioni di educatori e psicologi</a:t>
            </a:r>
          </a:p>
          <a:p>
            <a:pPr>
              <a:buNone/>
            </a:pPr>
            <a:r>
              <a:rPr lang="it-IT" sz="1600" b="1" dirty="0" smtClean="0"/>
              <a:t>Referente</a:t>
            </a:r>
          </a:p>
          <a:p>
            <a:r>
              <a:rPr lang="it-IT" sz="1600" dirty="0" smtClean="0"/>
              <a:t>Università degli Studi di Salerno</a:t>
            </a:r>
          </a:p>
          <a:p>
            <a:pPr>
              <a:buNone/>
            </a:pPr>
            <a:r>
              <a:rPr lang="it-IT" sz="1600" b="1" dirty="0" smtClean="0"/>
              <a:t>Progetto Ben-essere</a:t>
            </a:r>
          </a:p>
          <a:p>
            <a:pPr marL="360363" indent="-360363"/>
            <a:r>
              <a:rPr lang="it-IT" sz="1600" dirty="0" smtClean="0"/>
              <a:t>Il Progetto si pone la finalità di far comprendere ai bambini e ai ragazzi l’importanza del loro mondo interiore. Infatti è fondamentale per loro imparare a riconoscere e distinguere le reazioni della propria psicologia agli eventi che li circondano, al fine di essere in  grado di esprimersi con le modalità più appropriate alle diverse situazioni e di iniziare il lento lavoro di introspezione che porterà, negli anni avvenire, alla definizione della loro personalità di adulti.</a:t>
            </a:r>
            <a:endParaRPr lang="it-IT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it-IT" dirty="0" smtClean="0"/>
              <a:t>Patrimonio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600" b="1" dirty="0"/>
              <a:t>Finalità</a:t>
            </a:r>
            <a:endParaRPr lang="it-IT" sz="1600" dirty="0"/>
          </a:p>
          <a:p>
            <a:r>
              <a:rPr lang="it-IT" sz="1600" dirty="0"/>
              <a:t>Promuovere la conoscenza, il rispetto, la tutela e la  fruizione sempre più diffusa e consapevole del patrimonio; </a:t>
            </a:r>
          </a:p>
          <a:p>
            <a:r>
              <a:rPr lang="it-IT" sz="1600" dirty="0"/>
              <a:t>C</a:t>
            </a:r>
            <a:r>
              <a:rPr lang="it-IT" sz="1600" dirty="0" smtClean="0"/>
              <a:t>ontribuire </a:t>
            </a:r>
            <a:r>
              <a:rPr lang="it-IT" sz="1600" dirty="0"/>
              <a:t>alla formazione civica e alla promozione dell’orgoglio di appartenenza e del senso di identità sociale.</a:t>
            </a:r>
          </a:p>
          <a:p>
            <a:pPr>
              <a:buNone/>
            </a:pPr>
            <a:r>
              <a:rPr lang="it-IT" sz="1600" b="1" dirty="0"/>
              <a:t>Obiettivo:</a:t>
            </a:r>
            <a:endParaRPr lang="it-IT" sz="1600" dirty="0"/>
          </a:p>
          <a:p>
            <a:r>
              <a:rPr lang="it-IT" sz="1600" dirty="0" smtClean="0"/>
              <a:t>Conoscere il </a:t>
            </a:r>
            <a:r>
              <a:rPr lang="it-IT" sz="1600" dirty="0"/>
              <a:t>patrimonio del territorio  inteso come paesaggio, cultura,  storia, arte, economia, tradizioni, espressioni orali   </a:t>
            </a:r>
          </a:p>
          <a:p>
            <a:pPr>
              <a:buNone/>
            </a:pPr>
            <a:r>
              <a:rPr lang="it-IT" sz="1600" b="1" dirty="0"/>
              <a:t>Contesto principale: </a:t>
            </a:r>
            <a:endParaRPr lang="it-IT" sz="1600" dirty="0"/>
          </a:p>
          <a:p>
            <a:r>
              <a:rPr lang="it-IT" sz="1600" dirty="0"/>
              <a:t>I luoghi e i monumenti della città</a:t>
            </a:r>
          </a:p>
          <a:p>
            <a:pPr>
              <a:buNone/>
            </a:pPr>
            <a:r>
              <a:rPr lang="it-IT" sz="1600" b="1" dirty="0"/>
              <a:t>Collaborazioni:</a:t>
            </a:r>
            <a:endParaRPr lang="it-IT" sz="1600" dirty="0"/>
          </a:p>
          <a:p>
            <a:r>
              <a:rPr lang="it-IT" sz="1600" dirty="0"/>
              <a:t>Associazione Culturale </a:t>
            </a:r>
            <a:r>
              <a:rPr lang="it-IT" sz="1600" dirty="0" err="1"/>
              <a:t>Erchemperto</a:t>
            </a:r>
            <a:endParaRPr lang="it-IT" sz="1600" dirty="0"/>
          </a:p>
          <a:p>
            <a:pPr>
              <a:buNone/>
            </a:pPr>
            <a:r>
              <a:rPr lang="it-IT" sz="1600" b="1" dirty="0"/>
              <a:t> Referente: </a:t>
            </a:r>
            <a:r>
              <a:rPr lang="it-IT" sz="1600" dirty="0" smtClean="0"/>
              <a:t> Ufficio Promozione Culturale</a:t>
            </a:r>
            <a:r>
              <a:rPr lang="it-IT" sz="1600" b="1" dirty="0"/>
              <a:t> </a:t>
            </a:r>
            <a:endParaRPr lang="it-IT" sz="1600" dirty="0"/>
          </a:p>
          <a:p>
            <a:pPr>
              <a:buNone/>
            </a:pPr>
            <a:r>
              <a:rPr lang="it-IT" sz="1600" b="1" dirty="0"/>
              <a:t>Progetto </a:t>
            </a:r>
            <a:r>
              <a:rPr lang="it-IT" sz="1600" b="1" dirty="0" smtClean="0"/>
              <a:t>:</a:t>
            </a:r>
          </a:p>
          <a:p>
            <a:pPr lvl="0">
              <a:buNone/>
            </a:pPr>
            <a:r>
              <a:rPr lang="it-IT" sz="1600" b="1" dirty="0" smtClean="0"/>
              <a:t>La </a:t>
            </a:r>
            <a:r>
              <a:rPr lang="it-IT" sz="1600" b="1" dirty="0"/>
              <a:t>Scuola adotta un Monumento</a:t>
            </a:r>
            <a:endParaRPr lang="it-IT" sz="1600" dirty="0"/>
          </a:p>
          <a:p>
            <a:r>
              <a:rPr lang="it-IT" sz="1600" dirty="0"/>
              <a:t> Gli alunni, durante i fine settimana di Aprile e Maggio, si trasformeranno in guide turistiche per la scoperta o la riscoperta del patrimonio artistico </a:t>
            </a:r>
            <a:r>
              <a:rPr lang="it-IT" sz="1600" dirty="0" smtClean="0"/>
              <a:t>locale</a:t>
            </a:r>
          </a:p>
          <a:p>
            <a:pPr lvl="0">
              <a:buNone/>
            </a:pPr>
            <a:r>
              <a:rPr lang="it-IT" sz="1600" b="1" dirty="0" smtClean="0"/>
              <a:t> La Scuola adotta un monumento: Edizione speciale luci d’artista-</a:t>
            </a:r>
            <a:endParaRPr lang="it-IT" sz="1600" dirty="0" smtClean="0"/>
          </a:p>
          <a:p>
            <a:r>
              <a:rPr lang="it-IT" sz="1600" dirty="0" smtClean="0"/>
              <a:t>Durante il periodo caratterizzato dall’evento organizzato dall’Amministrazione Comunale denominato Luci d’artista, gli alunni saranno istruiti per fare da  </a:t>
            </a:r>
            <a:r>
              <a:rPr lang="it-IT" sz="1600" i="1" dirty="0" smtClean="0"/>
              <a:t>guide turistiche</a:t>
            </a:r>
            <a:r>
              <a:rPr lang="it-IT" sz="1600" dirty="0" smtClean="0"/>
              <a:t> ed illustrare ai turisti e ai visitatori sia le artistiche luci che la storia dei luoghi che le ospitano.</a:t>
            </a:r>
            <a:r>
              <a:rPr lang="it-IT" sz="1600" b="1" dirty="0" smtClean="0"/>
              <a:t> </a:t>
            </a:r>
            <a:endParaRPr lang="it-IT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it-IT" dirty="0" smtClean="0"/>
              <a:t>Arte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600" b="1" dirty="0" smtClean="0"/>
              <a:t>Finalità</a:t>
            </a:r>
            <a:r>
              <a:rPr lang="it-IT" sz="1600" b="1" dirty="0"/>
              <a:t>:</a:t>
            </a:r>
            <a:endParaRPr lang="it-IT" sz="1600" dirty="0"/>
          </a:p>
          <a:p>
            <a:r>
              <a:rPr lang="it-IT" sz="1600" dirty="0"/>
              <a:t>Avvicinare i ragazzi all'arte, attraverso attività ludico-artistiche sviluppando le attitudini artistiche e la capacità di esprimersi e relazionarsi, favorendo così lo sviluppo emozionale.</a:t>
            </a:r>
          </a:p>
          <a:p>
            <a:pPr>
              <a:buNone/>
            </a:pPr>
            <a:r>
              <a:rPr lang="it-IT" sz="1600" b="1" dirty="0"/>
              <a:t>Obiettivo:</a:t>
            </a:r>
            <a:endParaRPr lang="it-IT" sz="1600" dirty="0"/>
          </a:p>
          <a:p>
            <a:r>
              <a:rPr lang="it-IT" sz="1600" dirty="0"/>
              <a:t>Promuovere laboratori di Educazione artistica rivolti ai bambini e agli adulti</a:t>
            </a:r>
          </a:p>
          <a:p>
            <a:pPr>
              <a:buNone/>
            </a:pPr>
            <a:r>
              <a:rPr lang="it-IT" sz="1600" b="1" dirty="0"/>
              <a:t>Collaborazioni</a:t>
            </a:r>
            <a:endParaRPr lang="it-IT" sz="1600" dirty="0"/>
          </a:p>
          <a:p>
            <a:r>
              <a:rPr lang="it-IT" sz="1600" dirty="0" smtClean="0"/>
              <a:t>Associazioni </a:t>
            </a:r>
            <a:r>
              <a:rPr lang="it-IT" sz="1600" dirty="0"/>
              <a:t>di </a:t>
            </a:r>
            <a:r>
              <a:rPr lang="it-IT" sz="1600" dirty="0" smtClean="0"/>
              <a:t>Artisti</a:t>
            </a:r>
            <a:endParaRPr lang="it-IT" sz="1600" dirty="0"/>
          </a:p>
          <a:p>
            <a:pPr>
              <a:buNone/>
            </a:pPr>
            <a:r>
              <a:rPr lang="it-IT" sz="1600" b="1" dirty="0"/>
              <a:t>Referente</a:t>
            </a:r>
            <a:endParaRPr lang="it-IT" sz="1600" dirty="0"/>
          </a:p>
          <a:p>
            <a:r>
              <a:rPr lang="it-IT" sz="1600" dirty="0"/>
              <a:t>Museo della Città Creativa</a:t>
            </a:r>
          </a:p>
          <a:p>
            <a:pPr>
              <a:buNone/>
            </a:pPr>
            <a:r>
              <a:rPr lang="it-IT" sz="1600" b="1" dirty="0"/>
              <a:t>Progetto:</a:t>
            </a:r>
            <a:endParaRPr lang="it-IT" sz="1600" dirty="0"/>
          </a:p>
          <a:p>
            <a:pPr lvl="0">
              <a:buNone/>
            </a:pPr>
            <a:r>
              <a:rPr lang="it-IT" sz="1600" b="1" dirty="0"/>
              <a:t>Illustro la mia città</a:t>
            </a:r>
            <a:endParaRPr lang="it-IT" sz="1600" dirty="0"/>
          </a:p>
          <a:p>
            <a:r>
              <a:rPr lang="it-IT" sz="1600" dirty="0"/>
              <a:t>I bambini a scuola e gli adulti negli spazi dedicati potranno sperimentare le più svariate tecniche per illustrare la città o  suoi personaggi.</a:t>
            </a:r>
          </a:p>
          <a:p>
            <a:r>
              <a:rPr lang="it-IT" sz="1600" dirty="0"/>
              <a:t>Durante la manifestazione </a:t>
            </a:r>
            <a:r>
              <a:rPr lang="it-IT" sz="1600" i="1" dirty="0"/>
              <a:t>Salerno Porte Aperte</a:t>
            </a:r>
            <a:r>
              <a:rPr lang="it-IT" sz="1600" dirty="0"/>
              <a:t> saranno allestiti degli appositi spazi espositivi dove ognuno potrà liberamente esporre le proprie opere</a:t>
            </a:r>
            <a:r>
              <a:rPr lang="it-IT" sz="1600" dirty="0" smtClean="0"/>
              <a:t>.</a:t>
            </a:r>
            <a:r>
              <a:rPr lang="it-IT" sz="1600" dirty="0"/>
              <a:t>  </a:t>
            </a:r>
            <a:endParaRPr lang="it-IT" sz="16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/>
          </a:p>
          <a:p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it-IT" dirty="0" smtClean="0"/>
              <a:t>Musica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3367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600" b="1" dirty="0" smtClean="0"/>
              <a:t>Finalità</a:t>
            </a:r>
            <a:endParaRPr lang="it-IT" sz="1600" dirty="0"/>
          </a:p>
          <a:p>
            <a:r>
              <a:rPr lang="it-IT" sz="1600" dirty="0"/>
              <a:t>Orientare gli alunni a costruire la propria identità musicale valorizzando le proprie esperienze, il percorso svolto e le opportunità offerte dal contesto.</a:t>
            </a:r>
          </a:p>
          <a:p>
            <a:pPr>
              <a:buNone/>
            </a:pPr>
            <a:r>
              <a:rPr lang="it-IT" sz="1600" b="1" dirty="0"/>
              <a:t>Obiettivo</a:t>
            </a:r>
            <a:endParaRPr lang="it-IT" sz="1600" dirty="0"/>
          </a:p>
          <a:p>
            <a:r>
              <a:rPr lang="it-IT" sz="1600" dirty="0" smtClean="0"/>
              <a:t>Offrire </a:t>
            </a:r>
            <a:r>
              <a:rPr lang="it-IT" sz="1600" dirty="0"/>
              <a:t>agli alunni la possibilità di esibirsi in pubblico e di far parte, con la propria scuola, di un “cartellone” che arricchirà le proposte culturali della città; </a:t>
            </a:r>
          </a:p>
          <a:p>
            <a:pPr>
              <a:buNone/>
            </a:pPr>
            <a:r>
              <a:rPr lang="it-IT" sz="1600" b="1" dirty="0" smtClean="0"/>
              <a:t>Collaborazione</a:t>
            </a:r>
            <a:r>
              <a:rPr lang="it-IT" sz="1600" dirty="0"/>
              <a:t>:</a:t>
            </a:r>
          </a:p>
          <a:p>
            <a:r>
              <a:rPr lang="it-IT" sz="1600" dirty="0"/>
              <a:t>Scuole cittadine ad indirizzo musicale e corale.</a:t>
            </a:r>
          </a:p>
          <a:p>
            <a:pPr>
              <a:buNone/>
            </a:pPr>
            <a:r>
              <a:rPr lang="it-IT" sz="1600" b="1" dirty="0"/>
              <a:t>Referente:</a:t>
            </a:r>
            <a:endParaRPr lang="it-IT" sz="1600" dirty="0"/>
          </a:p>
          <a:p>
            <a:r>
              <a:rPr lang="it-IT" sz="1600" dirty="0" smtClean="0"/>
              <a:t>Ufficio Promozione Culturale</a:t>
            </a:r>
            <a:endParaRPr lang="it-IT" sz="1600" dirty="0"/>
          </a:p>
          <a:p>
            <a:pPr>
              <a:buNone/>
            </a:pPr>
            <a:r>
              <a:rPr lang="it-IT" sz="1600" b="1" dirty="0"/>
              <a:t>Contesto principale.</a:t>
            </a:r>
            <a:endParaRPr lang="it-IT" sz="1600" dirty="0"/>
          </a:p>
          <a:p>
            <a:r>
              <a:rPr lang="it-IT" sz="1600" dirty="0"/>
              <a:t>Piazze e parchi della città</a:t>
            </a:r>
            <a:r>
              <a:rPr lang="it-IT" sz="1600" b="1" dirty="0"/>
              <a:t>  </a:t>
            </a:r>
            <a:endParaRPr lang="it-IT" sz="1600" dirty="0"/>
          </a:p>
          <a:p>
            <a:pPr>
              <a:buNone/>
            </a:pPr>
            <a:r>
              <a:rPr lang="it-IT" sz="1600" b="1" dirty="0"/>
              <a:t>Progetto</a:t>
            </a:r>
            <a:endParaRPr lang="it-IT" sz="1600" dirty="0"/>
          </a:p>
          <a:p>
            <a:pPr lvl="0">
              <a:buNone/>
            </a:pPr>
            <a:r>
              <a:rPr lang="it-IT" sz="1600" b="1" dirty="0"/>
              <a:t>Musi-Canto la Città </a:t>
            </a:r>
            <a:endParaRPr lang="it-IT" sz="1600" dirty="0"/>
          </a:p>
          <a:p>
            <a:r>
              <a:rPr lang="it-IT" sz="1600" dirty="0" smtClean="0"/>
              <a:t>Attualmente </a:t>
            </a:r>
            <a:r>
              <a:rPr lang="it-IT" sz="1600" dirty="0"/>
              <a:t>quasi tutte le scuole salernitane sono ad indirizzo musicale e/o corale per di più la città di Salerno grazie all’impegno dell’Amministrazione Comunale, ha puntato sulla cultura musicale con la Stagione Lirica del Teatro Verdi.</a:t>
            </a:r>
          </a:p>
          <a:p>
            <a:r>
              <a:rPr lang="it-IT" sz="1600" dirty="0"/>
              <a:t>Il progetto si propone di rendere fruibile da parte di tutti il linguaggio artistico musicale,</a:t>
            </a:r>
            <a:r>
              <a:rPr lang="it-IT" sz="1600" b="1" dirty="0"/>
              <a:t> </a:t>
            </a:r>
            <a:r>
              <a:rPr lang="it-IT" sz="1600" dirty="0"/>
              <a:t> riportare in città l’antica tradizione dei “Concerti della domenica” che l’orchestra del Conservatorio detta “Banda del Serraglio” teneva  nella Villa Comunale.</a:t>
            </a:r>
          </a:p>
          <a:p>
            <a:r>
              <a:rPr lang="it-IT" sz="1600" dirty="0"/>
              <a:t>L’obiettivo è quello di stimolare, facendo leva sul protagonismo, lo studio dei diversi linguaggi artistico musicali.</a:t>
            </a:r>
          </a:p>
          <a:p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it-IT" dirty="0"/>
              <a:t>L</a:t>
            </a:r>
            <a:r>
              <a:rPr lang="it-IT" dirty="0" smtClean="0"/>
              <a:t>ettura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600" b="1" dirty="0"/>
              <a:t>Finalità: </a:t>
            </a:r>
            <a:endParaRPr lang="it-IT" sz="1600" dirty="0"/>
          </a:p>
          <a:p>
            <a:pPr>
              <a:buNone/>
            </a:pPr>
            <a:r>
              <a:rPr lang="it-IT" sz="1600" dirty="0" smtClean="0"/>
              <a:t>         Promuovere </a:t>
            </a:r>
            <a:r>
              <a:rPr lang="it-IT" sz="1600" dirty="0"/>
              <a:t>il gusto per la lettura e valorizzare la creatività individuale attraverso la conoscenza e la sperimentazione dei vari linguaggi espressivi.</a:t>
            </a:r>
          </a:p>
          <a:p>
            <a:pPr>
              <a:buNone/>
            </a:pPr>
            <a:r>
              <a:rPr lang="it-IT" sz="1600" b="1" dirty="0"/>
              <a:t>Obiettivi:</a:t>
            </a:r>
            <a:endParaRPr lang="it-IT" sz="1600" dirty="0"/>
          </a:p>
          <a:p>
            <a:r>
              <a:rPr lang="it-IT" sz="1600" dirty="0"/>
              <a:t>Superare la disaffezione odierna per la comunicazione verbale scritta, conseguente all’eccessiva fruizione delle immagini</a:t>
            </a:r>
          </a:p>
          <a:p>
            <a:pPr>
              <a:buNone/>
            </a:pPr>
            <a:r>
              <a:rPr lang="it-IT" sz="1600" b="1" dirty="0"/>
              <a:t>Contesto principale:</a:t>
            </a:r>
            <a:endParaRPr lang="it-IT" sz="1600" dirty="0"/>
          </a:p>
          <a:p>
            <a:r>
              <a:rPr lang="it-IT" sz="1600" dirty="0" smtClean="0"/>
              <a:t> Biblioteca </a:t>
            </a:r>
            <a:r>
              <a:rPr lang="it-IT" sz="1600" dirty="0"/>
              <a:t>Comunale sita nella Villa Carrara </a:t>
            </a:r>
          </a:p>
          <a:p>
            <a:r>
              <a:rPr lang="it-IT" sz="1600" dirty="0"/>
              <a:t> </a:t>
            </a:r>
            <a:r>
              <a:rPr lang="it-IT" sz="1400" dirty="0"/>
              <a:t>(La Biblioteca sarà predisposta con idonee attrezzature per  offrire all’utenza un luogo accogliente e sereno dove, attraverso il gioco i bambini saranno avviati al gusto per la lettura).</a:t>
            </a:r>
            <a:endParaRPr lang="it-IT" sz="1600" dirty="0"/>
          </a:p>
          <a:p>
            <a:pPr>
              <a:buNone/>
            </a:pPr>
            <a:r>
              <a:rPr lang="it-IT" sz="1600" b="1" dirty="0"/>
              <a:t>Collaborazioni: </a:t>
            </a:r>
            <a:endParaRPr lang="it-IT" sz="1600" dirty="0"/>
          </a:p>
          <a:p>
            <a:r>
              <a:rPr lang="it-IT" sz="1600" dirty="0"/>
              <a:t>Fondazione Nazionale Carlo Collodi</a:t>
            </a:r>
          </a:p>
          <a:p>
            <a:pPr>
              <a:buNone/>
            </a:pPr>
            <a:r>
              <a:rPr lang="it-IT" sz="1600" b="1" dirty="0"/>
              <a:t>Referente:</a:t>
            </a:r>
            <a:endParaRPr lang="it-IT" sz="1600" dirty="0"/>
          </a:p>
          <a:p>
            <a:r>
              <a:rPr lang="it-IT" sz="1600" dirty="0"/>
              <a:t>Ufficio promozione culturale Villa </a:t>
            </a:r>
            <a:r>
              <a:rPr lang="it-IT" sz="1600" dirty="0" smtClean="0"/>
              <a:t>Carrara</a:t>
            </a:r>
            <a:endParaRPr lang="it-IT" sz="1600" dirty="0"/>
          </a:p>
          <a:p>
            <a:pPr>
              <a:buNone/>
            </a:pPr>
            <a:r>
              <a:rPr lang="it-IT" sz="1600" b="1" dirty="0"/>
              <a:t>Progetto:</a:t>
            </a:r>
            <a:endParaRPr lang="it-IT" sz="1600" dirty="0"/>
          </a:p>
          <a:p>
            <a:pPr lvl="0">
              <a:buNone/>
            </a:pPr>
            <a:r>
              <a:rPr lang="it-IT" sz="1600" b="1" dirty="0" smtClean="0"/>
              <a:t>Amici libri</a:t>
            </a:r>
            <a:endParaRPr lang="it-IT" sz="1600" dirty="0"/>
          </a:p>
          <a:p>
            <a:r>
              <a:rPr lang="it-IT" sz="1600" dirty="0"/>
              <a:t>Le azioni previste avranno come location non solo le stesse sedi scolastiche, per attività curriculari ed extra-curriculari, ma anche luoghi della città. Innanzitutto il Parco Pinocchio, con una sala polifunzionale per laboratori realizzata in collaborazione con Salerno Solidale, da intendersi come luogo di incontro e di socializzazione, e la </a:t>
            </a:r>
            <a:r>
              <a:rPr lang="it-IT" sz="1600" dirty="0" smtClean="0"/>
              <a:t>Biblioteca </a:t>
            </a:r>
            <a:r>
              <a:rPr lang="it-IT" sz="1600" dirty="0"/>
              <a:t>C</a:t>
            </a:r>
            <a:r>
              <a:rPr lang="it-IT" sz="1600" dirty="0" smtClean="0"/>
              <a:t>omunale </a:t>
            </a:r>
            <a:r>
              <a:rPr lang="it-IT" sz="1600" dirty="0"/>
              <a:t>presso villa Carrara, che sicuramente rappresenta l’ambiente più idoneo per incontri cadenzati nell’arco dell’anno scolastico 2012/13, tesi alla promozione della lettura e più specificamente al potere dell’affabulazione della lettura drammatizzata.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it-IT" dirty="0" smtClean="0"/>
              <a:t>Scienza e Tecnologia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600" b="1" dirty="0" smtClean="0"/>
              <a:t>Finalità</a:t>
            </a:r>
            <a:r>
              <a:rPr lang="it-IT" sz="1600" b="1" dirty="0"/>
              <a:t>:</a:t>
            </a:r>
            <a:endParaRPr lang="it-IT" sz="1600" dirty="0"/>
          </a:p>
          <a:p>
            <a:r>
              <a:rPr lang="it-IT" sz="1600" dirty="0"/>
              <a:t>Aiutare gli studenti a diventare cittadini responsabili che contribuiscono a creare un’economia forte, a realizzare un ambiente più sano e costruire un futuro migliore per tutti.</a:t>
            </a:r>
          </a:p>
          <a:p>
            <a:pPr>
              <a:buNone/>
            </a:pPr>
            <a:r>
              <a:rPr lang="it-IT" sz="1600" b="1" dirty="0"/>
              <a:t>Obiettivo:</a:t>
            </a:r>
            <a:endParaRPr lang="it-IT" sz="1600" dirty="0"/>
          </a:p>
          <a:p>
            <a:r>
              <a:rPr lang="it-IT" sz="1600" dirty="0"/>
              <a:t>Far acquisire conoscenze e sviluppare competenze critiche rispetto all’uso della scienza e della tecnologia nella vita quotidiana.</a:t>
            </a:r>
          </a:p>
          <a:p>
            <a:pPr>
              <a:buNone/>
            </a:pPr>
            <a:r>
              <a:rPr lang="it-IT" sz="1600" b="1" dirty="0"/>
              <a:t>Collaborazione:</a:t>
            </a:r>
            <a:endParaRPr lang="it-IT" sz="1600" dirty="0"/>
          </a:p>
          <a:p>
            <a:r>
              <a:rPr lang="it-IT" sz="1600" dirty="0"/>
              <a:t>Università degli Studi di Salerno</a:t>
            </a:r>
          </a:p>
          <a:p>
            <a:r>
              <a:rPr lang="it-IT" sz="1600" dirty="0"/>
              <a:t>Fondazione Mondo </a:t>
            </a:r>
            <a:r>
              <a:rPr lang="it-IT" sz="1600" dirty="0" smtClean="0"/>
              <a:t>Digitale</a:t>
            </a:r>
            <a:endParaRPr lang="it-IT" sz="1600" b="1" dirty="0" smtClean="0"/>
          </a:p>
          <a:p>
            <a:pPr>
              <a:buNone/>
            </a:pPr>
            <a:r>
              <a:rPr lang="it-IT" sz="1600" b="1" dirty="0" smtClean="0"/>
              <a:t>Progetto:</a:t>
            </a:r>
          </a:p>
          <a:p>
            <a:pPr lvl="0">
              <a:buNone/>
            </a:pPr>
            <a:r>
              <a:rPr lang="it-IT" sz="1600" b="1" dirty="0" smtClean="0"/>
              <a:t>Salerno </a:t>
            </a:r>
            <a:r>
              <a:rPr lang="it-IT" sz="1600" b="1" dirty="0"/>
              <a:t>Smart con la Robotica Educativa</a:t>
            </a:r>
            <a:endParaRPr lang="it-IT" sz="1600" dirty="0"/>
          </a:p>
          <a:p>
            <a:r>
              <a:rPr lang="it-IT" sz="1600" dirty="0"/>
              <a:t>Con la robotica l’educazione dei bambini viene indirizzata verso lo sviluppo di competenze trasversali necessarie a garantire l’apprendimento lungo tutto l’arco della vita e l‘alunno è posto al centro del processo educativo come costruttore del suo apprendimento</a:t>
            </a:r>
            <a:r>
              <a:rPr lang="it-IT" sz="1600" dirty="0" smtClean="0"/>
              <a:t>.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1299</Words>
  <Application>Microsoft Office PowerPoint</Application>
  <PresentationFormat>Presentazione su schermo (4:3)</PresentationFormat>
  <Paragraphs>278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Comune di Salerno Assessorato alla pubblica Istruzione  presenta:</vt:lpstr>
      <vt:lpstr>Diapositiva 2</vt:lpstr>
      <vt:lpstr>Diapositiva 3</vt:lpstr>
      <vt:lpstr>Affettività</vt:lpstr>
      <vt:lpstr>Patrimonio</vt:lpstr>
      <vt:lpstr>Arte</vt:lpstr>
      <vt:lpstr>Musica</vt:lpstr>
      <vt:lpstr>Lettura</vt:lpstr>
      <vt:lpstr>Scienza e Tecnologia</vt:lpstr>
      <vt:lpstr>Legalità</vt:lpstr>
      <vt:lpstr>Sicurezza</vt:lpstr>
      <vt:lpstr>Ambiente</vt:lpstr>
      <vt:lpstr>Salute</vt:lpstr>
      <vt:lpstr>Salute</vt:lpstr>
      <vt:lpstr>SALERNO CITTA’ EDUCATIVA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Silvio</dc:creator>
  <cp:lastModifiedBy>Silvio</cp:lastModifiedBy>
  <cp:revision>52</cp:revision>
  <dcterms:created xsi:type="dcterms:W3CDTF">2013-02-05T10:09:43Z</dcterms:created>
  <dcterms:modified xsi:type="dcterms:W3CDTF">2013-02-06T23:45:30Z</dcterms:modified>
</cp:coreProperties>
</file>