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08" r:id="rId2"/>
    <p:sldId id="263" r:id="rId3"/>
    <p:sldId id="295" r:id="rId4"/>
    <p:sldId id="265" r:id="rId5"/>
    <p:sldId id="270" r:id="rId6"/>
    <p:sldId id="288" r:id="rId7"/>
    <p:sldId id="289" r:id="rId8"/>
    <p:sldId id="290" r:id="rId9"/>
    <p:sldId id="291" r:id="rId10"/>
    <p:sldId id="292" r:id="rId11"/>
    <p:sldId id="293" r:id="rId12"/>
    <p:sldId id="271" r:id="rId13"/>
    <p:sldId id="296" r:id="rId14"/>
    <p:sldId id="298" r:id="rId15"/>
    <p:sldId id="301" r:id="rId16"/>
    <p:sldId id="302" r:id="rId17"/>
    <p:sldId id="297" r:id="rId18"/>
    <p:sldId id="305" r:id="rId19"/>
    <p:sldId id="300" r:id="rId20"/>
    <p:sldId id="284" r:id="rId21"/>
    <p:sldId id="280" r:id="rId22"/>
    <p:sldId id="303" r:id="rId23"/>
    <p:sldId id="304" r:id="rId24"/>
    <p:sldId id="306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309" r:id="rId35"/>
    <p:sldId id="310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6" autoAdjust="0"/>
    <p:restoredTop sz="94673" autoAdjust="0"/>
  </p:normalViewPr>
  <p:slideViewPr>
    <p:cSldViewPr>
      <p:cViewPr varScale="1">
        <p:scale>
          <a:sx n="70" d="100"/>
          <a:sy n="70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11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8E6E-E001-43F5-9284-EB795A57DA14}" type="datetimeFigureOut">
              <a:rPr lang="it-IT" smtClean="0"/>
              <a:pPr/>
              <a:t>13/10/2014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D471-3429-495B-AD18-BB39B4DD1F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2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A8696B-5422-4685-A174-E2FD29A5E546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056E62-840B-4477-A00F-196972CF59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86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noProof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Compito  del Terzo Operatore (Business Solution) sarà quello di gestire questa imponente base di dati per consentirne l’accesso indipendente e sicuro </a:t>
            </a:r>
            <a:r>
              <a:rPr lang="it-IT" dirty="0"/>
              <a:t>via internet </a:t>
            </a:r>
            <a:r>
              <a:rPr lang="it-IT" dirty="0" smtClean="0"/>
              <a:t>ai gestori dei diversi servizi che li utilizzeranno per le procedure di fatturazione. Elemento di novità è anche  costituito dalla possibilità che avranno anche gli utenti di accedere al SAC con un differente profilo che però consenta di monitorare i propri consumi.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Business Solution, azienda Salernitana  che da anni sviluppa soluzioni software  per  la tariffazione dei consumi, è il partner che ricoprirà in questa sperimentazione il ruolo del Terzo Operatore e che quindi avrà il compito di gestire la rete a 169 MHz e  l’accesso al SAC.</a:t>
            </a:r>
          </a:p>
          <a:p>
            <a:endParaRPr lang="it-IT" dirty="0"/>
          </a:p>
          <a:p>
            <a:r>
              <a:rPr lang="it-IT" dirty="0" smtClean="0"/>
              <a:t>Spring Off  è uno spin off della nostra Università , un’azienda cioè che valorizza economicamente i prodotti della ricerca che si svolge nell’Ateneo Salernitano, e costituisce il partner tecnologico di questa compagine. Frutto delle attività di Spring Off infatti sono: la realizzazione del SAC, la progettazione e realizzazione dei  concentratori e di tutti i dispositivi  a 169 MHz che verranno utilizzati nella sperimentazione, ad esclusione solo dei contatori del gas.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0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1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9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250825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07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7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0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8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noProof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39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noProof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539552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L’infrastruttura di rete a 169 MHz che verrà realizzata è costituita da dispositivi elettronici (chiamati concentratori) che verranno distribuiti nelle zone oggetto di sperimentazione. Ogni concentratore ha il compito di raccogliere le informazioni provenienti da tutti i dispositivi a 169 MHz con i quali è capace di comunicare (telelettura dei consumi di acqua, gas ed energia termica, </a:t>
            </a:r>
            <a:r>
              <a:rPr lang="it-IT" dirty="0" err="1" smtClean="0"/>
              <a:t>parcheggioe</a:t>
            </a:r>
            <a:r>
              <a:rPr lang="it-IT" dirty="0" smtClean="0"/>
              <a:t> anziani) posti entro un raggio d’azione di 150 metri dal concentratore stesso.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-9128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4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Altro compito </a:t>
            </a:r>
            <a:r>
              <a:rPr lang="it-IT" dirty="0" smtClean="0"/>
              <a:t>di ogni </a:t>
            </a:r>
            <a:r>
              <a:rPr lang="it-IT" dirty="0"/>
              <a:t>concentratore è quello di trasmettere tali informazioni ad una apposita base di dati chiamata Sistema di Accesso </a:t>
            </a:r>
            <a:r>
              <a:rPr lang="it-IT" dirty="0" smtClean="0"/>
              <a:t>Centrale, utilizzando la rete cellulare GSM/GPRS.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Textmasterformate durch Klicken bearbeiten</a:t>
            </a:r>
          </a:p>
          <a:p>
            <a:pPr lvl="1"/>
            <a:r>
              <a:rPr lang="de-DE" altLang="it-IT" smtClean="0"/>
              <a:t>Zweite Ebene</a:t>
            </a:r>
          </a:p>
          <a:p>
            <a:pPr lvl="2"/>
            <a:r>
              <a:rPr lang="de-DE" altLang="it-IT" smtClean="0"/>
              <a:t>Dritte Ebene</a:t>
            </a:r>
          </a:p>
          <a:p>
            <a:pPr lvl="3"/>
            <a:r>
              <a:rPr lang="de-DE" altLang="it-IT" smtClean="0"/>
              <a:t>Vierte Ebene</a:t>
            </a:r>
          </a:p>
          <a:p>
            <a:pPr lvl="4"/>
            <a:r>
              <a:rPr lang="de-DE" altLang="it-IT" smtClean="0"/>
              <a:t>Fünfte Ebene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Klicken Sie, um das Titelformat zu bearbeiten</a:t>
            </a:r>
          </a:p>
        </p:txBody>
      </p:sp>
      <p:pic>
        <p:nvPicPr>
          <p:cNvPr id="7" name="Immagine 6" descr="Salerno Distribuzione.jpg"/>
          <p:cNvPicPr>
            <a:picLocks noChangeAspect="1"/>
          </p:cNvPicPr>
          <p:nvPr userDrawn="1"/>
        </p:nvPicPr>
        <p:blipFill>
          <a:blip r:embed="rId14" cstate="print"/>
          <a:srcRect r="50000" b="37400"/>
          <a:stretch>
            <a:fillRect/>
          </a:stretch>
        </p:blipFill>
        <p:spPr>
          <a:xfrm>
            <a:off x="3779912" y="6019697"/>
            <a:ext cx="1872208" cy="793679"/>
          </a:xfrm>
          <a:prstGeom prst="rect">
            <a:avLst/>
          </a:prstGeom>
        </p:spPr>
      </p:pic>
      <p:pic>
        <p:nvPicPr>
          <p:cNvPr id="8" name="Immagine 7" descr="logo-business-solution.gif"/>
          <p:cNvPicPr>
            <a:picLocks noChangeAspect="1"/>
          </p:cNvPicPr>
          <p:nvPr userDrawn="1"/>
        </p:nvPicPr>
        <p:blipFill>
          <a:blip r:embed="rId15" cstate="print"/>
          <a:srcRect r="61831" b="-7999"/>
          <a:stretch>
            <a:fillRect/>
          </a:stretch>
        </p:blipFill>
        <p:spPr>
          <a:xfrm>
            <a:off x="107504" y="6207605"/>
            <a:ext cx="2016224" cy="650395"/>
          </a:xfrm>
          <a:prstGeom prst="rect">
            <a:avLst/>
          </a:prstGeom>
        </p:spPr>
      </p:pic>
      <p:pic>
        <p:nvPicPr>
          <p:cNvPr id="9" name="Picture 3" descr="C:\Users\Term1\Desktop\Loghi\LogoSpringOff_Rosso 860x214.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84" y="6350746"/>
            <a:ext cx="2051720" cy="5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gif"/><Relationship Id="rId1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hyperlink" Target="http://www.google.it/url?sa=i&amp;rct=j&amp;q=&amp;esrc=s&amp;source=images&amp;cd=&amp;cad=rja&amp;uact=8&amp;docid=SowG3DwMvm3PMM&amp;tbnid=0Y2uqgsN-rSPnM:&amp;ved=0CAUQjRw&amp;url=http://www.tecnest.it/it/j-flex-bi-processi-e-ruoli/745&amp;ei=dNxXU7OhGsWROOKWgPgO&amp;bvm=bv.65177938,d.d2k&amp;psig=AFQjCNG_3n6YmyEOSZnn94urJzzvSadSmA&amp;ust=1398353382427573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hyperlink" Target="http://www.sinergia.sa.it/" TargetMode="Externa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4.pn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hyperlink" Target="http://www.sinergia.sa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www.sinergia.sa.it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://www.google.it/url?sa=i&amp;source=images&amp;cd=&amp;cad=rja&amp;uact=8&amp;docid=NkNYkxqzIhdXdM&amp;tbnid=foUu-UKSWzhI1M:&amp;ved=0CAgQjRw4OQ&amp;url=http://mondodonna1.blogspot.com/2013/11/e-arrivatotelepass-color-edition.html&amp;ei=bgA4VPCjGYrOaLjPgYgF&amp;psig=AFQjCNGQmuk8JBw49JCEbd-erZmOiLloQA&amp;ust=1413042670537562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23.jpe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30.jpeg"/><Relationship Id="rId9" Type="http://schemas.openxmlformats.org/officeDocument/2006/relationships/image" Target="../media/image2.jpeg"/><Relationship Id="rId1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468560" y="-243408"/>
            <a:ext cx="993710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0" y="5458036"/>
            <a:ext cx="9144000" cy="139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 descr="C:\Users\Term1\Desktop\Loghi\LogoSpringOff_Rosso 860x2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86" y="5919564"/>
            <a:ext cx="2015310" cy="5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Logo_spring_complet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/>
          <a:stretch>
            <a:fillRect/>
          </a:stretch>
        </p:blipFill>
        <p:spPr bwMode="auto">
          <a:xfrm>
            <a:off x="7020272" y="6347420"/>
            <a:ext cx="2051720" cy="37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Salerno Distribuzione.jpg"/>
          <p:cNvPicPr>
            <a:picLocks noChangeAspect="1"/>
          </p:cNvPicPr>
          <p:nvPr/>
        </p:nvPicPr>
        <p:blipFill>
          <a:blip r:embed="rId5" cstate="print"/>
          <a:srcRect r="50000" b="37400"/>
          <a:stretch>
            <a:fillRect/>
          </a:stretch>
        </p:blipFill>
        <p:spPr>
          <a:xfrm>
            <a:off x="3635896" y="5661248"/>
            <a:ext cx="2038316" cy="864096"/>
          </a:xfrm>
          <a:prstGeom prst="rect">
            <a:avLst/>
          </a:prstGeom>
        </p:spPr>
      </p:pic>
      <p:pic>
        <p:nvPicPr>
          <p:cNvPr id="8" name="Immagine 7" descr="logo-business-solution.gif"/>
          <p:cNvPicPr>
            <a:picLocks noChangeAspect="1"/>
          </p:cNvPicPr>
          <p:nvPr/>
        </p:nvPicPr>
        <p:blipFill>
          <a:blip r:embed="rId6" cstate="print"/>
          <a:srcRect r="61831" b="-7999"/>
          <a:stretch>
            <a:fillRect/>
          </a:stretch>
        </p:blipFill>
        <p:spPr>
          <a:xfrm>
            <a:off x="179512" y="5949280"/>
            <a:ext cx="2202721" cy="710555"/>
          </a:xfrm>
          <a:prstGeom prst="rect">
            <a:avLst/>
          </a:prstGeom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7" cstate="print"/>
          <a:srcRect l="4505" b="59251"/>
          <a:stretch>
            <a:fillRect/>
          </a:stretch>
        </p:blipFill>
        <p:spPr bwMode="auto">
          <a:xfrm>
            <a:off x="-12700" y="2539858"/>
            <a:ext cx="9156700" cy="316799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14340" name="CasellaDiTesto 7"/>
          <p:cNvSpPr txBox="1">
            <a:spLocks noChangeArrowheads="1"/>
          </p:cNvSpPr>
          <p:nvPr/>
        </p:nvSpPr>
        <p:spPr bwMode="auto">
          <a:xfrm>
            <a:off x="-1588" y="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accent6"/>
                </a:solidFill>
              </a:rPr>
              <a:t>Progetto </a:t>
            </a:r>
            <a:r>
              <a:rPr lang="it-IT" altLang="it-IT" b="1" dirty="0">
                <a:solidFill>
                  <a:schemeClr val="accent6"/>
                </a:solidFill>
              </a:rPr>
              <a:t>Pilota </a:t>
            </a:r>
            <a:r>
              <a:rPr lang="it-IT" altLang="it-IT" b="1" dirty="0" smtClean="0">
                <a:solidFill>
                  <a:schemeClr val="accent6"/>
                </a:solidFill>
              </a:rPr>
              <a:t>di </a:t>
            </a:r>
            <a:r>
              <a:rPr lang="it-IT" altLang="it-IT" b="1" dirty="0" err="1" smtClean="0">
                <a:solidFill>
                  <a:schemeClr val="accent6"/>
                </a:solidFill>
              </a:rPr>
              <a:t>Tele-gestione</a:t>
            </a:r>
            <a:endParaRPr lang="it-IT" altLang="it-IT" b="1" dirty="0" smtClean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err="1" smtClean="0">
                <a:solidFill>
                  <a:schemeClr val="accent6"/>
                </a:solidFill>
              </a:rPr>
              <a:t>Multi-Servizio</a:t>
            </a:r>
            <a:r>
              <a:rPr lang="it-IT" altLang="it-IT" b="1" dirty="0" smtClean="0">
                <a:solidFill>
                  <a:schemeClr val="accent6"/>
                </a:solidFill>
              </a:rPr>
              <a:t>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accent6"/>
                </a:solidFill>
              </a:rPr>
              <a:t>per </a:t>
            </a:r>
            <a:r>
              <a:rPr lang="it-IT" altLang="it-IT" b="1" dirty="0">
                <a:solidFill>
                  <a:schemeClr val="accent6"/>
                </a:solidFill>
              </a:rPr>
              <a:t>la </a:t>
            </a:r>
            <a:r>
              <a:rPr lang="it-IT" altLang="it-IT" b="1" dirty="0" smtClean="0">
                <a:solidFill>
                  <a:schemeClr val="accent6"/>
                </a:solidFill>
              </a:rPr>
              <a:t>Città </a:t>
            </a:r>
            <a:r>
              <a:rPr lang="it-IT" altLang="it-IT" b="1" dirty="0">
                <a:solidFill>
                  <a:schemeClr val="accent6"/>
                </a:solidFill>
              </a:rPr>
              <a:t>di </a:t>
            </a:r>
            <a:r>
              <a:rPr lang="it-IT" altLang="it-IT" b="1" dirty="0" smtClean="0">
                <a:solidFill>
                  <a:schemeClr val="accent6"/>
                </a:solidFill>
              </a:rPr>
              <a:t>Salerno</a:t>
            </a:r>
            <a:endParaRPr lang="it-IT" alt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80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3" name="Gruppo 61"/>
          <p:cNvGrpSpPr/>
          <p:nvPr/>
        </p:nvGrpSpPr>
        <p:grpSpPr>
          <a:xfrm>
            <a:off x="251520" y="1700808"/>
            <a:ext cx="1961712" cy="4464496"/>
            <a:chOff x="6084168" y="1556792"/>
            <a:chExt cx="1961712" cy="446449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72200" y="2348880"/>
              <a:ext cx="915670" cy="1484784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85" y="4968435"/>
              <a:ext cx="1875395" cy="105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982144"/>
              <a:ext cx="1880619" cy="10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6084168" y="1556792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B050"/>
                  </a:solidFill>
                </a:rPr>
                <a:t>Sistema di Accesso Centrale</a:t>
              </a:r>
              <a:endParaRPr lang="it-IT" sz="1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178941" y="4914079"/>
            <a:ext cx="1747719" cy="1251225"/>
            <a:chOff x="5025008" y="5427660"/>
            <a:chExt cx="1747719" cy="1251225"/>
          </a:xfrm>
        </p:grpSpPr>
        <p:pic>
          <p:nvPicPr>
            <p:cNvPr id="16" name="Immagine 15" descr="companynam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5008" y="5940342"/>
              <a:ext cx="1080120" cy="738543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5183882" y="5968330"/>
              <a:ext cx="1493603" cy="6480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5689274" y="5991671"/>
              <a:ext cx="10834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Parcheggi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9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5471915" y="5427660"/>
              <a:ext cx="5000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o 20"/>
          <p:cNvGrpSpPr/>
          <p:nvPr/>
        </p:nvGrpSpPr>
        <p:grpSpPr>
          <a:xfrm>
            <a:off x="4197740" y="2822433"/>
            <a:ext cx="1886234" cy="1110623"/>
            <a:chOff x="4197740" y="2822433"/>
            <a:chExt cx="1886234" cy="1110623"/>
          </a:xfrm>
        </p:grpSpPr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4354857" y="2822433"/>
              <a:ext cx="1657303" cy="111062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197740" y="3128317"/>
              <a:ext cx="1886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Internet</a:t>
              </a:r>
              <a:endPara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 l="26566" t="5415" r="20301" b="29610"/>
          <a:stretch>
            <a:fillRect/>
          </a:stretch>
        </p:blipFill>
        <p:spPr bwMode="auto">
          <a:xfrm>
            <a:off x="5825728" y="5373216"/>
            <a:ext cx="3840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uppo 29"/>
          <p:cNvGrpSpPr/>
          <p:nvPr/>
        </p:nvGrpSpPr>
        <p:grpSpPr>
          <a:xfrm>
            <a:off x="2627784" y="4869160"/>
            <a:ext cx="2080038" cy="1152128"/>
            <a:chOff x="6592225" y="3501008"/>
            <a:chExt cx="2080038" cy="1152128"/>
          </a:xfrm>
        </p:grpSpPr>
        <p:pic>
          <p:nvPicPr>
            <p:cNvPr id="26" name="Picture 5" descr="sinergia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r="33032"/>
            <a:stretch>
              <a:fillRect/>
            </a:stretch>
          </p:blipFill>
          <p:spPr bwMode="auto">
            <a:xfrm>
              <a:off x="6976910" y="4005064"/>
              <a:ext cx="907449" cy="506909"/>
            </a:xfrm>
            <a:prstGeom prst="rect">
              <a:avLst/>
            </a:prstGeom>
            <a:noFill/>
          </p:spPr>
        </p:pic>
        <p:sp>
          <p:nvSpPr>
            <p:cNvPr id="27" name="Rettangolo 26"/>
            <p:cNvSpPr/>
            <p:nvPr/>
          </p:nvSpPr>
          <p:spPr>
            <a:xfrm>
              <a:off x="6948264" y="3933056"/>
              <a:ext cx="1565601" cy="72008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7588811" y="3946872"/>
              <a:ext cx="10834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Impianti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Termici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9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6592225" y="3501008"/>
              <a:ext cx="5000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o 34"/>
          <p:cNvGrpSpPr/>
          <p:nvPr/>
        </p:nvGrpSpPr>
        <p:grpSpPr>
          <a:xfrm>
            <a:off x="2483768" y="1141996"/>
            <a:ext cx="1756093" cy="1152128"/>
            <a:chOff x="6132943" y="1359818"/>
            <a:chExt cx="1756093" cy="1152128"/>
          </a:xfrm>
        </p:grpSpPr>
        <p:pic>
          <p:nvPicPr>
            <p:cNvPr id="31" name="Immagine 30" descr="salernosolidale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3355" y="1460401"/>
              <a:ext cx="1026275" cy="504056"/>
            </a:xfrm>
            <a:prstGeom prst="rect">
              <a:avLst/>
            </a:prstGeom>
          </p:spPr>
        </p:pic>
        <p:sp>
          <p:nvSpPr>
            <p:cNvPr id="32" name="Rettangolo 31"/>
            <p:cNvSpPr/>
            <p:nvPr/>
          </p:nvSpPr>
          <p:spPr>
            <a:xfrm>
              <a:off x="6132943" y="1359818"/>
              <a:ext cx="1660852" cy="64807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CasellaDiTesto 32"/>
            <p:cNvSpPr txBox="1">
              <a:spLocks noChangeArrowheads="1"/>
            </p:cNvSpPr>
            <p:nvPr/>
          </p:nvSpPr>
          <p:spPr bwMode="auto">
            <a:xfrm>
              <a:off x="6805584" y="1383159"/>
              <a:ext cx="10834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Tele-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Assistenza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4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7236296" y="1863874"/>
              <a:ext cx="5000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uppo 41"/>
          <p:cNvGrpSpPr/>
          <p:nvPr/>
        </p:nvGrpSpPr>
        <p:grpSpPr>
          <a:xfrm>
            <a:off x="6017699" y="1052736"/>
            <a:ext cx="2514741" cy="1099170"/>
            <a:chOff x="2006211" y="116632"/>
            <a:chExt cx="2514741" cy="1099170"/>
          </a:xfrm>
        </p:grpSpPr>
        <p:pic>
          <p:nvPicPr>
            <p:cNvPr id="36" name="Immagine 35" descr="Salerno Distribuzione.jpg"/>
            <p:cNvPicPr>
              <a:picLocks noChangeAspect="1"/>
            </p:cNvPicPr>
            <p:nvPr/>
          </p:nvPicPr>
          <p:blipFill>
            <a:blip r:embed="rId12" cstate="print"/>
            <a:srcRect r="50000" b="37400"/>
            <a:stretch>
              <a:fillRect/>
            </a:stretch>
          </p:blipFill>
          <p:spPr>
            <a:xfrm>
              <a:off x="2510267" y="188640"/>
              <a:ext cx="1440160" cy="610522"/>
            </a:xfrm>
            <a:prstGeom prst="rect">
              <a:avLst/>
            </a:prstGeom>
          </p:spPr>
        </p:pic>
        <p:sp>
          <p:nvSpPr>
            <p:cNvPr id="37" name="Rettangolo 36"/>
            <p:cNvSpPr/>
            <p:nvPr/>
          </p:nvSpPr>
          <p:spPr>
            <a:xfrm>
              <a:off x="2366251" y="135682"/>
              <a:ext cx="2082693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CasellaDiTesto 37"/>
            <p:cNvSpPr txBox="1">
              <a:spLocks noChangeArrowheads="1"/>
            </p:cNvSpPr>
            <p:nvPr/>
          </p:nvSpPr>
          <p:spPr bwMode="auto">
            <a:xfrm>
              <a:off x="3440832" y="116632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Distributore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Gas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Naturale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9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2006211" y="567730"/>
              <a:ext cx="49851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uppo 45"/>
          <p:cNvGrpSpPr/>
          <p:nvPr/>
        </p:nvGrpSpPr>
        <p:grpSpPr>
          <a:xfrm>
            <a:off x="1501056" y="2492896"/>
            <a:ext cx="1296144" cy="889521"/>
            <a:chOff x="4403601" y="1854349"/>
            <a:chExt cx="1296144" cy="889521"/>
          </a:xfrm>
        </p:grpSpPr>
        <p:pic>
          <p:nvPicPr>
            <p:cNvPr id="43" name="Immagine 42" descr="logo-business-solution.gif"/>
            <p:cNvPicPr>
              <a:picLocks noChangeAspect="1"/>
            </p:cNvPicPr>
            <p:nvPr/>
          </p:nvPicPr>
          <p:blipFill>
            <a:blip r:embed="rId13" cstate="print"/>
            <a:srcRect r="61831" b="-7999"/>
            <a:stretch>
              <a:fillRect/>
            </a:stretch>
          </p:blipFill>
          <p:spPr>
            <a:xfrm>
              <a:off x="4403601" y="1854349"/>
              <a:ext cx="1296144" cy="418111"/>
            </a:xfrm>
            <a:prstGeom prst="rect">
              <a:avLst/>
            </a:prstGeom>
          </p:spPr>
        </p:pic>
        <p:sp>
          <p:nvSpPr>
            <p:cNvPr id="45" name="CasellaDiTesto 44"/>
            <p:cNvSpPr txBox="1">
              <a:spLocks noChangeArrowheads="1"/>
            </p:cNvSpPr>
            <p:nvPr/>
          </p:nvSpPr>
          <p:spPr bwMode="auto">
            <a:xfrm>
              <a:off x="4475609" y="2282205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Operatore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Terzo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Agente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7426442" y="2996952"/>
            <a:ext cx="1538046" cy="955154"/>
            <a:chOff x="5318579" y="-171400"/>
            <a:chExt cx="1538046" cy="955154"/>
          </a:xfrm>
        </p:grpSpPr>
        <p:pic>
          <p:nvPicPr>
            <p:cNvPr id="47" name="Immagine 7" descr="Salerno Sistemi.bmp"/>
            <p:cNvPicPr>
              <a:picLocks noChangeAspect="1" noChangeArrowheads="1"/>
            </p:cNvPicPr>
            <p:nvPr/>
          </p:nvPicPr>
          <p:blipFill>
            <a:blip r:embed="rId14" cstate="print"/>
            <a:srcRect b="7874"/>
            <a:stretch>
              <a:fillRect/>
            </a:stretch>
          </p:blipFill>
          <p:spPr bwMode="auto">
            <a:xfrm>
              <a:off x="5813792" y="116632"/>
              <a:ext cx="94494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ttangolo 47"/>
            <p:cNvSpPr/>
            <p:nvPr/>
          </p:nvSpPr>
          <p:spPr>
            <a:xfrm>
              <a:off x="5534603" y="63674"/>
              <a:ext cx="1296144" cy="72008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9" name="CasellaDiTesto 48"/>
            <p:cNvSpPr txBox="1">
              <a:spLocks noChangeArrowheads="1"/>
            </p:cNvSpPr>
            <p:nvPr/>
          </p:nvSpPr>
          <p:spPr bwMode="auto">
            <a:xfrm>
              <a:off x="6102041" y="87015"/>
              <a:ext cx="7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S.I.I.</a:t>
              </a:r>
            </a:p>
          </p:txBody>
        </p:sp>
        <p:pic>
          <p:nvPicPr>
            <p:cNvPr id="50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5318579" y="-171400"/>
              <a:ext cx="49851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uppo 53"/>
          <p:cNvGrpSpPr/>
          <p:nvPr/>
        </p:nvGrpSpPr>
        <p:grpSpPr>
          <a:xfrm>
            <a:off x="7812360" y="1916832"/>
            <a:ext cx="1160158" cy="815825"/>
            <a:chOff x="7380312" y="2556422"/>
            <a:chExt cx="1160158" cy="815825"/>
          </a:xfrm>
        </p:grpSpPr>
        <p:pic>
          <p:nvPicPr>
            <p:cNvPr id="52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2780928"/>
              <a:ext cx="652181" cy="504056"/>
            </a:xfrm>
            <a:prstGeom prst="rect">
              <a:avLst/>
            </a:prstGeom>
            <a:noFill/>
          </p:spPr>
        </p:pic>
        <p:sp>
          <p:nvSpPr>
            <p:cNvPr id="53" name="CasellaDiTesto 52"/>
            <p:cNvSpPr txBox="1">
              <a:spLocks noChangeArrowheads="1"/>
            </p:cNvSpPr>
            <p:nvPr/>
          </p:nvSpPr>
          <p:spPr bwMode="auto">
            <a:xfrm>
              <a:off x="7414220" y="2556422"/>
              <a:ext cx="11262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Utente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GAS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2924944"/>
              <a:ext cx="425910" cy="44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uppo 54"/>
          <p:cNvGrpSpPr/>
          <p:nvPr/>
        </p:nvGrpSpPr>
        <p:grpSpPr>
          <a:xfrm>
            <a:off x="7740352" y="4293096"/>
            <a:ext cx="1160158" cy="815825"/>
            <a:chOff x="7380312" y="2556422"/>
            <a:chExt cx="1160158" cy="815825"/>
          </a:xfrm>
        </p:grpSpPr>
        <p:pic>
          <p:nvPicPr>
            <p:cNvPr id="56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2780928"/>
              <a:ext cx="652181" cy="504056"/>
            </a:xfrm>
            <a:prstGeom prst="rect">
              <a:avLst/>
            </a:prstGeom>
            <a:noFill/>
          </p:spPr>
        </p:pic>
        <p:sp>
          <p:nvSpPr>
            <p:cNvPr id="57" name="CasellaDiTesto 56"/>
            <p:cNvSpPr txBox="1">
              <a:spLocks noChangeArrowheads="1"/>
            </p:cNvSpPr>
            <p:nvPr/>
          </p:nvSpPr>
          <p:spPr bwMode="auto">
            <a:xfrm>
              <a:off x="7414220" y="2556422"/>
              <a:ext cx="11262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Utente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Acqua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2924944"/>
              <a:ext cx="425910" cy="44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uppo 58"/>
          <p:cNvGrpSpPr/>
          <p:nvPr/>
        </p:nvGrpSpPr>
        <p:grpSpPr>
          <a:xfrm>
            <a:off x="4788024" y="4725144"/>
            <a:ext cx="1160158" cy="936104"/>
            <a:chOff x="7380312" y="2556422"/>
            <a:chExt cx="1160158" cy="936104"/>
          </a:xfrm>
        </p:grpSpPr>
        <p:pic>
          <p:nvPicPr>
            <p:cNvPr id="60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2988470"/>
              <a:ext cx="652181" cy="504056"/>
            </a:xfrm>
            <a:prstGeom prst="rect">
              <a:avLst/>
            </a:prstGeom>
            <a:noFill/>
          </p:spPr>
        </p:pic>
        <p:sp>
          <p:nvSpPr>
            <p:cNvPr id="61" name="CasellaDiTesto 60"/>
            <p:cNvSpPr txBox="1">
              <a:spLocks noChangeArrowheads="1"/>
            </p:cNvSpPr>
            <p:nvPr/>
          </p:nvSpPr>
          <p:spPr bwMode="auto">
            <a:xfrm>
              <a:off x="7414220" y="2556422"/>
              <a:ext cx="11262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Utente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Parcheggio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2924944"/>
              <a:ext cx="425910" cy="44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uppo 62"/>
          <p:cNvGrpSpPr/>
          <p:nvPr/>
        </p:nvGrpSpPr>
        <p:grpSpPr>
          <a:xfrm>
            <a:off x="4833502" y="1062379"/>
            <a:ext cx="818617" cy="791071"/>
            <a:chOff x="7592476" y="2780928"/>
            <a:chExt cx="864097" cy="791071"/>
          </a:xfrm>
        </p:grpSpPr>
        <p:pic>
          <p:nvPicPr>
            <p:cNvPr id="64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72487" y="2780928"/>
              <a:ext cx="548038" cy="423566"/>
            </a:xfrm>
            <a:prstGeom prst="rect">
              <a:avLst/>
            </a:prstGeom>
            <a:noFill/>
          </p:spPr>
        </p:pic>
        <p:sp>
          <p:nvSpPr>
            <p:cNvPr id="65" name="CasellaDiTesto 64"/>
            <p:cNvSpPr txBox="1">
              <a:spLocks noChangeArrowheads="1"/>
            </p:cNvSpPr>
            <p:nvPr/>
          </p:nvSpPr>
          <p:spPr bwMode="auto">
            <a:xfrm>
              <a:off x="7592476" y="3141112"/>
              <a:ext cx="86409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Persona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di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Contatto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3967" y="1340768"/>
            <a:ext cx="48072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Connettore 2 66"/>
          <p:cNvCxnSpPr/>
          <p:nvPr/>
        </p:nvCxnSpPr>
        <p:spPr>
          <a:xfrm>
            <a:off x="2843808" y="3140968"/>
            <a:ext cx="180020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0" name="Connettore 2 69"/>
          <p:cNvCxnSpPr/>
          <p:nvPr/>
        </p:nvCxnSpPr>
        <p:spPr>
          <a:xfrm flipV="1">
            <a:off x="5508104" y="2132856"/>
            <a:ext cx="576064" cy="93610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4" name="Connettore 2 73"/>
          <p:cNvCxnSpPr/>
          <p:nvPr/>
        </p:nvCxnSpPr>
        <p:spPr>
          <a:xfrm flipV="1">
            <a:off x="2987824" y="3573016"/>
            <a:ext cx="1800200" cy="129614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ttore 2 75"/>
          <p:cNvCxnSpPr/>
          <p:nvPr/>
        </p:nvCxnSpPr>
        <p:spPr>
          <a:xfrm flipH="1">
            <a:off x="5724128" y="3429000"/>
            <a:ext cx="1728192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9" name="Connettore 2 78"/>
          <p:cNvCxnSpPr/>
          <p:nvPr/>
        </p:nvCxnSpPr>
        <p:spPr>
          <a:xfrm flipH="1" flipV="1">
            <a:off x="5580112" y="3789040"/>
            <a:ext cx="1109456" cy="1197047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1" name="Connettore 2 80"/>
          <p:cNvCxnSpPr>
            <a:endCxn id="34" idx="2"/>
          </p:cNvCxnSpPr>
          <p:nvPr/>
        </p:nvCxnSpPr>
        <p:spPr>
          <a:xfrm flipH="1" flipV="1">
            <a:off x="3837149" y="2294124"/>
            <a:ext cx="950875" cy="63082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4" name="Connettore 2 83"/>
          <p:cNvCxnSpPr/>
          <p:nvPr/>
        </p:nvCxnSpPr>
        <p:spPr>
          <a:xfrm flipH="1">
            <a:off x="4067944" y="1700808"/>
            <a:ext cx="864095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8" name="Connettore 2 87"/>
          <p:cNvCxnSpPr/>
          <p:nvPr/>
        </p:nvCxnSpPr>
        <p:spPr>
          <a:xfrm flipV="1">
            <a:off x="5940152" y="2492896"/>
            <a:ext cx="1728192" cy="7200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1" name="Connettore 2 90"/>
          <p:cNvCxnSpPr>
            <a:endCxn id="61" idx="0"/>
          </p:cNvCxnSpPr>
          <p:nvPr/>
        </p:nvCxnSpPr>
        <p:spPr>
          <a:xfrm>
            <a:off x="5199104" y="3717032"/>
            <a:ext cx="185953" cy="100811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4" name="Connettore 2 93"/>
          <p:cNvCxnSpPr/>
          <p:nvPr/>
        </p:nvCxnSpPr>
        <p:spPr>
          <a:xfrm>
            <a:off x="5868144" y="3645024"/>
            <a:ext cx="1800200" cy="100811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6512" y="692696"/>
            <a:ext cx="94330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r="24114"/>
          <a:stretch>
            <a:fillRect/>
          </a:stretch>
        </p:blipFill>
        <p:spPr bwMode="auto">
          <a:xfrm>
            <a:off x="230312" y="1781325"/>
            <a:ext cx="3600400" cy="27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/>
          <a:srcRect l="3299"/>
          <a:stretch>
            <a:fillRect/>
          </a:stretch>
        </p:blipFill>
        <p:spPr bwMode="auto">
          <a:xfrm>
            <a:off x="3851920" y="1628800"/>
            <a:ext cx="5292080" cy="32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</a:rPr>
              <a:t>Soggetti partecipanti</a:t>
            </a:r>
            <a:endParaRPr lang="it-IT" sz="2400" cap="none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052736"/>
            <a:ext cx="9144000" cy="434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/>
              <a:t>Salerno Energia Distribuzione</a:t>
            </a:r>
            <a:r>
              <a:rPr lang="it-IT" dirty="0"/>
              <a:t> (Gestore </a:t>
            </a:r>
            <a:r>
              <a:rPr lang="it-IT" dirty="0" smtClean="0"/>
              <a:t>Gas)                                 </a:t>
            </a:r>
            <a:r>
              <a:rPr lang="it-IT" b="1" dirty="0" smtClean="0"/>
              <a:t>Proponente</a:t>
            </a:r>
            <a:r>
              <a:rPr lang="it-IT" dirty="0" smtClean="0"/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Business Solution </a:t>
            </a:r>
            <a:r>
              <a:rPr lang="it-IT" dirty="0" smtClean="0"/>
              <a:t>(Gestore Infrastruttura) 	                                   </a:t>
            </a:r>
            <a:r>
              <a:rPr lang="it-IT" b="1" dirty="0" smtClean="0"/>
              <a:t>Terzo Operatore</a:t>
            </a:r>
            <a:r>
              <a:rPr lang="it-IT" dirty="0" smtClean="0"/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Salerno Sistemi  </a:t>
            </a:r>
            <a:r>
              <a:rPr lang="it-IT" dirty="0" smtClean="0"/>
              <a:t>(Servizi Idrici Integrati)                                           </a:t>
            </a:r>
            <a:r>
              <a:rPr lang="it-IT" b="1" dirty="0" smtClean="0"/>
              <a:t>Partecipante;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Sinergia </a:t>
            </a:r>
            <a:r>
              <a:rPr lang="it-IT" dirty="0" smtClean="0"/>
              <a:t>(Gestione Calore)                                                                </a:t>
            </a:r>
            <a:r>
              <a:rPr lang="it-IT" b="1" dirty="0" smtClean="0"/>
              <a:t>Partecipante;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Salerno </a:t>
            </a:r>
            <a:r>
              <a:rPr lang="it-IT" b="1" dirty="0"/>
              <a:t>Mobilità </a:t>
            </a:r>
            <a:r>
              <a:rPr lang="it-IT" dirty="0" smtClean="0"/>
              <a:t>(Parcheggi</a:t>
            </a:r>
            <a:r>
              <a:rPr lang="it-IT" b="1" dirty="0" smtClean="0"/>
              <a:t> </a:t>
            </a:r>
            <a:r>
              <a:rPr lang="it-IT" b="1" dirty="0"/>
              <a:t>)</a:t>
            </a:r>
            <a:r>
              <a:rPr lang="it-IT" dirty="0"/>
              <a:t>	 </a:t>
            </a:r>
            <a:r>
              <a:rPr lang="it-IT" dirty="0" smtClean="0"/>
              <a:t>			      </a:t>
            </a:r>
            <a:r>
              <a:rPr lang="it-IT" b="1" dirty="0" smtClean="0"/>
              <a:t>Partecipante</a:t>
            </a:r>
            <a:r>
              <a:rPr lang="it-IT" dirty="0" smtClean="0"/>
              <a:t>;</a:t>
            </a:r>
            <a:endParaRPr lang="it-IT" dirty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/>
              <a:t>Salerno Solidale </a:t>
            </a:r>
            <a:r>
              <a:rPr lang="it-IT" dirty="0" smtClean="0"/>
              <a:t>(Assistenza Anziani</a:t>
            </a:r>
            <a:r>
              <a:rPr lang="it-IT" dirty="0"/>
              <a:t>)	 </a:t>
            </a:r>
            <a:r>
              <a:rPr lang="it-IT" dirty="0" smtClean="0"/>
              <a:t>	</a:t>
            </a:r>
            <a:r>
              <a:rPr lang="it-IT" dirty="0"/>
              <a:t>	 </a:t>
            </a:r>
            <a:r>
              <a:rPr lang="it-IT" dirty="0" smtClean="0"/>
              <a:t>     </a:t>
            </a:r>
            <a:r>
              <a:rPr lang="it-IT" b="1" dirty="0" smtClean="0"/>
              <a:t>Partecipante</a:t>
            </a:r>
            <a:r>
              <a:rPr lang="it-IT" dirty="0" smtClean="0"/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Spring Off</a:t>
            </a:r>
            <a:r>
              <a:rPr lang="it-IT" dirty="0" smtClean="0"/>
              <a:t> (Spin Off dell’Università di Salerno)		</a:t>
            </a: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b="1" dirty="0" smtClean="0"/>
              <a:t>Partner Tecnologico</a:t>
            </a:r>
            <a:r>
              <a:rPr lang="it-IT" dirty="0" smtClean="0"/>
              <a:t>;</a:t>
            </a:r>
            <a:endParaRPr lang="it-IT" dirty="0"/>
          </a:p>
        </p:txBody>
      </p:sp>
      <p:pic>
        <p:nvPicPr>
          <p:cNvPr id="4" name="Picture 3" descr="C:\Users\Term1\Desktop\Loghi\LogoSpringOff_Rosso 860x2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145060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Salerno Distribuzione.jpg"/>
          <p:cNvPicPr>
            <a:picLocks noChangeAspect="1"/>
          </p:cNvPicPr>
          <p:nvPr/>
        </p:nvPicPr>
        <p:blipFill>
          <a:blip r:embed="rId4" cstate="print"/>
          <a:srcRect r="50000" b="37400"/>
          <a:stretch>
            <a:fillRect/>
          </a:stretch>
        </p:blipFill>
        <p:spPr>
          <a:xfrm>
            <a:off x="5076056" y="1124744"/>
            <a:ext cx="1440160" cy="610522"/>
          </a:xfrm>
          <a:prstGeom prst="rect">
            <a:avLst/>
          </a:prstGeom>
        </p:spPr>
      </p:pic>
      <p:pic>
        <p:nvPicPr>
          <p:cNvPr id="7" name="Immagine 7" descr="Salerno Sistemi.bmp"/>
          <p:cNvPicPr>
            <a:picLocks noChangeAspect="1" noChangeArrowheads="1"/>
          </p:cNvPicPr>
          <p:nvPr/>
        </p:nvPicPr>
        <p:blipFill>
          <a:blip r:embed="rId5" cstate="print"/>
          <a:srcRect b="7874"/>
          <a:stretch>
            <a:fillRect/>
          </a:stretch>
        </p:blipFill>
        <p:spPr bwMode="auto">
          <a:xfrm>
            <a:off x="5076056" y="2348880"/>
            <a:ext cx="9449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alernosolid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365104"/>
            <a:ext cx="1008112" cy="495136"/>
          </a:xfrm>
          <a:prstGeom prst="rect">
            <a:avLst/>
          </a:prstGeom>
        </p:spPr>
      </p:pic>
      <p:pic>
        <p:nvPicPr>
          <p:cNvPr id="9" name="Immagine 8" descr="companynam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645024"/>
            <a:ext cx="1224136" cy="837015"/>
          </a:xfrm>
          <a:prstGeom prst="rect">
            <a:avLst/>
          </a:prstGeom>
        </p:spPr>
      </p:pic>
      <p:pic>
        <p:nvPicPr>
          <p:cNvPr id="10" name="Immagine 9" descr="logo-business-solution.gif"/>
          <p:cNvPicPr>
            <a:picLocks noChangeAspect="1"/>
          </p:cNvPicPr>
          <p:nvPr/>
        </p:nvPicPr>
        <p:blipFill>
          <a:blip r:embed="rId8" cstate="print"/>
          <a:srcRect r="61831" b="-7999"/>
          <a:stretch>
            <a:fillRect/>
          </a:stretch>
        </p:blipFill>
        <p:spPr>
          <a:xfrm>
            <a:off x="4716016" y="1844824"/>
            <a:ext cx="1756271" cy="566539"/>
          </a:xfrm>
          <a:prstGeom prst="rect">
            <a:avLst/>
          </a:prstGeom>
        </p:spPr>
      </p:pic>
      <p:pic>
        <p:nvPicPr>
          <p:cNvPr id="11" name="Picture 5" descr="sinergi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33032"/>
          <a:stretch>
            <a:fillRect/>
          </a:stretch>
        </p:blipFill>
        <p:spPr bwMode="auto">
          <a:xfrm>
            <a:off x="4932040" y="2996952"/>
            <a:ext cx="103124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Concentratore Dati 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Spring</a:t>
            </a:r>
            <a:r>
              <a:rPr lang="it-IT" sz="2400" b="1" dirty="0" smtClean="0"/>
              <a:t> off)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980728"/>
            <a:ext cx="63367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Dispositivo con doppia antenna: 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   - Radio Frequenza (RF) a 169 MHz e 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   - GSM/GPRS.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Raggio d’azione sulla banda RF: 150 m. 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Posizionato su palo o a parete.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Raccolgono le informazioni/allarmi provenienti dai i dispositivi di </a:t>
            </a:r>
            <a:r>
              <a:rPr lang="it-IT" dirty="0" err="1" smtClean="0"/>
              <a:t>telettura</a:t>
            </a:r>
            <a:r>
              <a:rPr lang="it-IT" dirty="0" smtClean="0"/>
              <a:t>/</a:t>
            </a:r>
            <a:r>
              <a:rPr lang="it-IT" dirty="0" err="1" smtClean="0"/>
              <a:t>telegestione</a:t>
            </a:r>
            <a:r>
              <a:rPr lang="it-IT" dirty="0" smtClean="0"/>
              <a:t> funzionanti a 169 MHz e le trasferiscono via rete dati/cellulare ad una apposita banca dati: il Sistema Accesso Centrale (</a:t>
            </a:r>
            <a:r>
              <a:rPr lang="it-IT" b="1" dirty="0" smtClean="0"/>
              <a:t>SAC</a:t>
            </a:r>
            <a:r>
              <a:rPr lang="it-IT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Alle informazioni (conservate dal SAC) accedono con </a:t>
            </a:r>
            <a:r>
              <a:rPr lang="it-IT" b="1" dirty="0" smtClean="0"/>
              <a:t>profili diversi </a:t>
            </a:r>
            <a:r>
              <a:rPr lang="it-IT" dirty="0" smtClean="0"/>
              <a:t>sia i gestori dei servizi, sia gli utenti.</a:t>
            </a:r>
          </a:p>
          <a:p>
            <a:endParaRPr lang="it-IT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376264" cy="239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34036"/>
            <a:ext cx="5400600" cy="39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5760641" y="980728"/>
            <a:ext cx="33478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Si </a:t>
            </a:r>
            <a:r>
              <a:rPr lang="it-IT" dirty="0"/>
              <a:t>sovrappone al contatore </a:t>
            </a:r>
            <a:r>
              <a:rPr lang="it-IT" dirty="0" smtClean="0"/>
              <a:t>tradizionale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b="1" dirty="0" smtClean="0"/>
              <a:t>Trasferisce al concentratore la foto del numeratore del contatore</a:t>
            </a:r>
            <a:r>
              <a:rPr lang="it-IT" dirty="0" smtClean="0"/>
              <a:t>, senza impedire la lettura da parte dell’utente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Alimentazione a batteria (durata minima 5 anni)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Frutto di ricerche condotte all’Università di Salerno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83360"/>
            <a:ext cx="2567947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4935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Add-on</a:t>
            </a:r>
            <a:r>
              <a:rPr lang="it-IT" sz="2400" b="1" dirty="0" smtClean="0">
                <a:solidFill>
                  <a:srgbClr val="C00000"/>
                </a:solidFill>
              </a:rPr>
              <a:t> Contatori Acqua 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Spring</a:t>
            </a:r>
            <a:r>
              <a:rPr lang="it-IT" sz="2400" b="1" dirty="0" smtClean="0"/>
              <a:t> off)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124744"/>
            <a:ext cx="90364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- </a:t>
            </a:r>
            <a:r>
              <a:rPr lang="it-IT" dirty="0"/>
              <a:t>l'</a:t>
            </a:r>
            <a:r>
              <a:rPr lang="it-IT" b="1" dirty="0"/>
              <a:t>utente </a:t>
            </a:r>
            <a:r>
              <a:rPr lang="it-IT" dirty="0" smtClean="0"/>
              <a:t>al</a:t>
            </a:r>
            <a:r>
              <a:rPr lang="it-IT" dirty="0"/>
              <a:t> </a:t>
            </a:r>
            <a:r>
              <a:rPr lang="it-IT" dirty="0" smtClean="0"/>
              <a:t>momento </a:t>
            </a:r>
            <a:r>
              <a:rPr lang="it-IT" dirty="0"/>
              <a:t>della registrazione al servizio di tele-parcheggio è dotato di un </a:t>
            </a:r>
            <a:r>
              <a:rPr lang="it-IT" b="1" dirty="0"/>
              <a:t>Radiocomando </a:t>
            </a:r>
            <a:r>
              <a:rPr lang="it-IT" b="1" dirty="0" smtClean="0"/>
              <a:t>a pulsante </a:t>
            </a:r>
            <a:r>
              <a:rPr lang="it-IT" dirty="0" smtClean="0"/>
              <a:t>(a </a:t>
            </a:r>
            <a:r>
              <a:rPr lang="it-IT" dirty="0"/>
              <a:t>batteria a radio-frequenza </a:t>
            </a:r>
            <a:r>
              <a:rPr lang="it-IT" dirty="0" smtClean="0"/>
              <a:t>169 MHz in </a:t>
            </a:r>
            <a:r>
              <a:rPr lang="it-IT" dirty="0"/>
              <a:t>comodato d’uso</a:t>
            </a:r>
            <a:r>
              <a:rPr lang="it-IT" dirty="0" smtClean="0"/>
              <a:t>);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- Registrazione </a:t>
            </a:r>
            <a:r>
              <a:rPr lang="it-IT" b="1" dirty="0" smtClean="0"/>
              <a:t>ad inizio sosta </a:t>
            </a:r>
            <a:r>
              <a:rPr lang="it-IT" dirty="0"/>
              <a:t>(presso le strisce blue della sede stradale) </a:t>
            </a:r>
            <a:r>
              <a:rPr lang="it-IT" dirty="0" smtClean="0"/>
              <a:t> con sola pressione di un tasto;</a:t>
            </a:r>
            <a:endParaRPr lang="it-IT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il radiocomando si collega </a:t>
            </a:r>
            <a:r>
              <a:rPr lang="it-IT" dirty="0"/>
              <a:t>al </a:t>
            </a:r>
            <a:r>
              <a:rPr lang="it-IT" b="1" dirty="0"/>
              <a:t>Concentratore </a:t>
            </a:r>
            <a:r>
              <a:rPr lang="it-IT" b="1" dirty="0" smtClean="0"/>
              <a:t>più vicino </a:t>
            </a:r>
            <a:r>
              <a:rPr lang="it-IT" dirty="0" smtClean="0"/>
              <a:t>il </a:t>
            </a:r>
            <a:r>
              <a:rPr lang="it-IT" dirty="0"/>
              <a:t>quale provvede ad instradare la richiesta di inizio sosta alla </a:t>
            </a:r>
            <a:r>
              <a:rPr lang="it-IT" b="1" dirty="0"/>
              <a:t>Centrale </a:t>
            </a:r>
            <a:r>
              <a:rPr lang="it-IT" b="1" dirty="0" smtClean="0"/>
              <a:t>Operativa (accensione di</a:t>
            </a:r>
            <a:r>
              <a:rPr lang="it-IT" dirty="0" smtClean="0"/>
              <a:t> </a:t>
            </a:r>
            <a:r>
              <a:rPr lang="it-IT" b="1" dirty="0"/>
              <a:t>indicatore luminoso a </a:t>
            </a:r>
            <a:r>
              <a:rPr lang="it-IT" b="1" dirty="0" smtClean="0"/>
              <a:t>LED sul radiocomando</a:t>
            </a:r>
            <a:r>
              <a:rPr lang="it-IT" dirty="0" smtClean="0"/>
              <a:t>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 il </a:t>
            </a:r>
            <a:r>
              <a:rPr lang="it-IT" b="1" dirty="0" smtClean="0"/>
              <a:t>fine sosta </a:t>
            </a:r>
            <a:r>
              <a:rPr lang="it-IT" dirty="0" smtClean="0"/>
              <a:t>è determinato </a:t>
            </a:r>
            <a:r>
              <a:rPr lang="it-IT" b="1" dirty="0" smtClean="0"/>
              <a:t>automaticamente </a:t>
            </a:r>
            <a:r>
              <a:rPr lang="it-IT" dirty="0" smtClean="0"/>
              <a:t>dalla </a:t>
            </a:r>
            <a:r>
              <a:rPr lang="it-IT" b="1" dirty="0" smtClean="0"/>
              <a:t>caduta del collegamento </a:t>
            </a:r>
            <a:r>
              <a:rPr lang="it-IT" dirty="0" smtClean="0"/>
              <a:t>tra terminale remoto e Concentratore;</a:t>
            </a:r>
          </a:p>
          <a:p>
            <a:pPr>
              <a:lnSpc>
                <a:spcPct val="150000"/>
              </a:lnSpc>
            </a:pPr>
            <a:r>
              <a:rPr lang="it-IT" b="1" dirty="0" smtClean="0"/>
              <a:t>Vantaggio per l’utenza: semplicità e rapidità di accesso</a:t>
            </a:r>
            <a:r>
              <a:rPr lang="it-IT" dirty="0" smtClean="0"/>
              <a:t> (senza recupero  del nome o codice identificativo della strada, senza sms</a:t>
            </a:r>
            <a:r>
              <a:rPr lang="it-IT" dirty="0" smtClean="0"/>
              <a:t>). </a:t>
            </a:r>
            <a:r>
              <a:rPr lang="it-IT" b="1" dirty="0" smtClean="0"/>
              <a:t>I radiocomandi </a:t>
            </a:r>
            <a:r>
              <a:rPr lang="it-IT" dirty="0" smtClean="0"/>
              <a:t>sono un prodotto di </a:t>
            </a:r>
            <a:r>
              <a:rPr lang="it-IT" b="1" dirty="0" smtClean="0"/>
              <a:t>Spring Off</a:t>
            </a:r>
            <a:r>
              <a:rPr lang="it-IT" dirty="0" smtClean="0"/>
              <a:t>.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546" y="397848"/>
            <a:ext cx="8739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</a:rPr>
              <a:t>Tele-Gestione </a:t>
            </a:r>
            <a:r>
              <a:rPr lang="it-IT" sz="2400" b="1" dirty="0">
                <a:solidFill>
                  <a:schemeClr val="accent2"/>
                </a:solidFill>
              </a:rPr>
              <a:t>dei Parcheggi Pubblici (strisce blue, varchi) </a:t>
            </a:r>
          </a:p>
          <a:p>
            <a:endParaRPr lang="it-IT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505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/>
                </a:solidFill>
              </a:rPr>
              <a:t>Teleassistenza di </a:t>
            </a:r>
            <a:r>
              <a:rPr lang="it-IT" sz="2400" b="1" dirty="0">
                <a:solidFill>
                  <a:schemeClr val="accent2"/>
                </a:solidFill>
              </a:rPr>
              <a:t>anziani / disabili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052736"/>
            <a:ext cx="842493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Telesoccorso </a:t>
            </a:r>
            <a:r>
              <a:rPr lang="it-IT" dirty="0" smtClean="0"/>
              <a:t>– un servizio </a:t>
            </a:r>
            <a:r>
              <a:rPr lang="it-IT" dirty="0"/>
              <a:t>in grado di gestire qualsiasi tipo di emergenza, attivo 24 ore su 24, tutti i giorni dell'anno, </a:t>
            </a:r>
            <a:r>
              <a:rPr lang="it-IT" dirty="0" smtClean="0"/>
              <a:t>svolto in </a:t>
            </a:r>
            <a:r>
              <a:rPr lang="it-IT" dirty="0"/>
              <a:t>modo automatico:</a:t>
            </a:r>
          </a:p>
          <a:p>
            <a:pPr>
              <a:lnSpc>
                <a:spcPct val="150000"/>
              </a:lnSpc>
            </a:pPr>
            <a:r>
              <a:rPr lang="it-IT" dirty="0"/>
              <a:t>- l'utente è dotato di un </a:t>
            </a:r>
            <a:r>
              <a:rPr lang="it-IT" b="1" dirty="0"/>
              <a:t>Radiocomando a pulsante </a:t>
            </a:r>
            <a:r>
              <a:rPr lang="it-IT" dirty="0"/>
              <a:t>(dispositivo a batteria a radio-frequenza </a:t>
            </a:r>
            <a:r>
              <a:rPr lang="it-IT" dirty="0" smtClean="0"/>
              <a:t>169 MHz </a:t>
            </a:r>
            <a:r>
              <a:rPr lang="it-IT" dirty="0" smtClean="0"/>
              <a:t>in comodato </a:t>
            </a:r>
            <a:r>
              <a:rPr lang="it-IT" dirty="0"/>
              <a:t>d’uso), che deve sempre portare con sé per attivare l'intervento di soccorso;</a:t>
            </a:r>
          </a:p>
          <a:p>
            <a:pPr>
              <a:lnSpc>
                <a:spcPct val="150000"/>
              </a:lnSpc>
            </a:pPr>
            <a:r>
              <a:rPr lang="it-IT" dirty="0"/>
              <a:t>- </a:t>
            </a:r>
            <a:r>
              <a:rPr lang="it-IT" dirty="0" smtClean="0"/>
              <a:t>Alla pressione di un apposito tasto  il radiocomando si collega </a:t>
            </a:r>
            <a:r>
              <a:rPr lang="it-IT" dirty="0"/>
              <a:t>al </a:t>
            </a:r>
            <a:r>
              <a:rPr lang="it-IT" b="1" dirty="0"/>
              <a:t>Concentratore </a:t>
            </a:r>
            <a:r>
              <a:rPr lang="it-IT" b="1" dirty="0" smtClean="0"/>
              <a:t>più vicino</a:t>
            </a:r>
            <a:r>
              <a:rPr lang="it-IT" dirty="0" smtClean="0"/>
              <a:t> </a:t>
            </a:r>
            <a:r>
              <a:rPr lang="it-IT" dirty="0"/>
              <a:t>il quale provvede ad instradare </a:t>
            </a:r>
            <a:r>
              <a:rPr lang="it-IT" dirty="0" smtClean="0"/>
              <a:t>la richiesta di soccorso </a:t>
            </a:r>
            <a:r>
              <a:rPr lang="it-IT" dirty="0"/>
              <a:t>alla </a:t>
            </a:r>
            <a:r>
              <a:rPr lang="it-IT" dirty="0" smtClean="0"/>
              <a:t>Centrale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Operativa;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- </a:t>
            </a:r>
            <a:r>
              <a:rPr lang="it-IT" dirty="0"/>
              <a:t>presso la </a:t>
            </a:r>
            <a:r>
              <a:rPr lang="it-IT" b="1" dirty="0"/>
              <a:t>Centrale Operativa</a:t>
            </a:r>
            <a:r>
              <a:rPr lang="it-IT" dirty="0"/>
              <a:t>, l’informazione generata dal terminale remoto attiva </a:t>
            </a:r>
            <a:r>
              <a:rPr lang="it-IT" dirty="0" smtClean="0"/>
              <a:t>una </a:t>
            </a:r>
            <a:r>
              <a:rPr lang="it-IT" b="1" dirty="0" smtClean="0"/>
              <a:t>Segnalazione </a:t>
            </a:r>
            <a:r>
              <a:rPr lang="it-IT" b="1" dirty="0"/>
              <a:t>Automatica di Allerta </a:t>
            </a:r>
            <a:r>
              <a:rPr lang="it-IT" dirty="0" smtClean="0"/>
              <a:t>(attraverso opportuna messaggistica SMS </a:t>
            </a:r>
            <a:r>
              <a:rPr lang="it-IT" dirty="0" err="1" smtClean="0"/>
              <a:t>pre</a:t>
            </a:r>
            <a:r>
              <a:rPr lang="it-IT" dirty="0" smtClean="0"/>
              <a:t>-registrata) in</a:t>
            </a:r>
            <a:r>
              <a:rPr lang="it-IT" dirty="0"/>
              <a:t> </a:t>
            </a:r>
            <a:r>
              <a:rPr lang="it-IT" dirty="0" smtClean="0"/>
              <a:t>favore </a:t>
            </a:r>
            <a:r>
              <a:rPr lang="it-IT" dirty="0"/>
              <a:t>delle persone di fiducia </a:t>
            </a:r>
            <a:r>
              <a:rPr lang="it-IT" dirty="0" smtClean="0"/>
              <a:t>dell’utente (segnalate in fase di registrazione al servizio</a:t>
            </a:r>
            <a:r>
              <a:rPr lang="it-IT" dirty="0" smtClean="0"/>
              <a:t>). I radiocomandi sono un prodotto di </a:t>
            </a:r>
            <a:r>
              <a:rPr lang="it-IT" b="1" dirty="0" smtClean="0"/>
              <a:t>Spring Off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6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Nuovi contatori Gas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853465" cy="324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3528" y="1196752"/>
            <a:ext cx="540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Classe G4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Totalizzatore elettronico con LCD display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Modulo Radio Wireless M-Bus @ 169 MHz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Elettrovalvola interna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Volume compensato in temperatura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Registrazione degli eventi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Conforme alla Direttiva MID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Conforme alla specifica UNI/TS 11291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5400" y="4427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Dimensione del Progetto Pilota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251521" y="1124744"/>
          <a:ext cx="8568950" cy="5074869"/>
        </p:xfrm>
        <a:graphic>
          <a:graphicData uri="http://schemas.openxmlformats.org/drawingml/2006/table">
            <a:tbl>
              <a:tblPr/>
              <a:tblGrid>
                <a:gridCol w="1061462"/>
                <a:gridCol w="2718081"/>
                <a:gridCol w="1529480"/>
                <a:gridCol w="1676534"/>
                <a:gridCol w="1583393"/>
              </a:tblGrid>
              <a:tr h="55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Tipologia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Descrizione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Numerosità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Servizio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Soggetto Responsabile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6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PdR</a:t>
                      </a: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 GAS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GdM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di classe G4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(conformi a requisiti di Deliberazione ARG/gas 155/08)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1.000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Misura Consumi di Gas Naturale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0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PdM</a:t>
                      </a: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 Acqua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GdM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consumi idrici con  modulo di comunicazione </a:t>
                      </a:r>
                      <a:r>
                        <a:rPr lang="it-IT" sz="105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wireless</a:t>
                      </a: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1.200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Foto-Lettura di Contatori Idrici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Sensore di stato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Dispositivo </a:t>
                      </a: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Conta-ore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con modulo di comunicazione wireless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 20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Tele-gestione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di Impianti Termici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9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PdM</a:t>
                      </a: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 Energia Elettrica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TimesNewRoman,Bold"/>
                          <a:ea typeface="Times New Roman"/>
                          <a:cs typeface="TimesNewRoman,Bold"/>
                        </a:rPr>
                        <a:t>GdM di Energia Elettrica con  modulo di comunicazione wireless</a:t>
                      </a:r>
                      <a:endParaRPr lang="it-IT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20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Sub-metering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elettrico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Sensore di stato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Dispositivo a Radiocomando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200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Tele-gestione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dei Parcheggi Pubblici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2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Sensore di stato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TimesNewRoman,Bold"/>
                          <a:ea typeface="Times New Roman"/>
                          <a:cs typeface="TimesNewRoman,Bold"/>
                        </a:rPr>
                        <a:t>Dispositivo a Radiocomando</a:t>
                      </a:r>
                      <a:endParaRPr lang="it-IT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80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Tele-Assistenza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01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PdR</a:t>
                      </a:r>
                      <a:r>
                        <a:rPr lang="it-IT" sz="900" dirty="0">
                          <a:latin typeface="TimesNewRoman,Bold"/>
                          <a:ea typeface="Times New Roman"/>
                          <a:cs typeface="TimesNewRoman,Bold"/>
                        </a:rPr>
                        <a:t> = Punto di Raccolta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PdM</a:t>
                      </a:r>
                      <a:r>
                        <a:rPr lang="it-IT" sz="900" dirty="0">
                          <a:latin typeface="TimesNewRoman,Bold"/>
                          <a:ea typeface="Times New Roman"/>
                          <a:cs typeface="TimesNewRoman,Bold"/>
                        </a:rPr>
                        <a:t> = Punto di Misura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504056" cy="5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2667" r="60000" b="45577"/>
          <a:stretch>
            <a:fillRect/>
          </a:stretch>
        </p:blipFill>
        <p:spPr bwMode="auto">
          <a:xfrm>
            <a:off x="4821932" y="2501404"/>
            <a:ext cx="5445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magine 20" descr="gprs_schema2.png"/>
          <p:cNvPicPr>
            <a:picLocks noChangeAspect="1"/>
          </p:cNvPicPr>
          <p:nvPr/>
        </p:nvPicPr>
        <p:blipFill>
          <a:blip r:embed="rId5" cstate="print"/>
          <a:srcRect r="84278" b="64817"/>
          <a:stretch>
            <a:fillRect/>
          </a:stretch>
        </p:blipFill>
        <p:spPr>
          <a:xfrm>
            <a:off x="4716016" y="3717032"/>
            <a:ext cx="764996" cy="720080"/>
          </a:xfrm>
          <a:prstGeom prst="rect">
            <a:avLst/>
          </a:prstGeom>
        </p:spPr>
      </p:pic>
      <p:pic>
        <p:nvPicPr>
          <p:cNvPr id="22" name="Immagine 21" descr="add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2732" y="5280000"/>
            <a:ext cx="432048" cy="432048"/>
          </a:xfrm>
          <a:prstGeom prst="rect">
            <a:avLst/>
          </a:prstGeom>
        </p:spPr>
      </p:pic>
      <p:pic>
        <p:nvPicPr>
          <p:cNvPr id="2050" name="Picture 2" descr="http://2.bp.blogspot.com/-LxWx0RvWBL4/UpYRPBBrLXI/AAAAAAAAA0Q/_grp53RBufU/s1600/jcre90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52919" t="26643" r="28181" b="26732"/>
          <a:stretch>
            <a:fillRect/>
          </a:stretch>
        </p:blipFill>
        <p:spPr bwMode="auto">
          <a:xfrm>
            <a:off x="4788024" y="4581128"/>
            <a:ext cx="648072" cy="453651"/>
          </a:xfrm>
          <a:prstGeom prst="rect">
            <a:avLst/>
          </a:prstGeom>
          <a:noFill/>
        </p:spPr>
      </p:pic>
      <p:pic>
        <p:nvPicPr>
          <p:cNvPr id="23" name="Immagine 22" descr="gprs_schema2.png"/>
          <p:cNvPicPr>
            <a:picLocks noChangeAspect="1"/>
          </p:cNvPicPr>
          <p:nvPr/>
        </p:nvPicPr>
        <p:blipFill>
          <a:blip r:embed="rId5" cstate="print"/>
          <a:srcRect t="33660" r="84278" b="38800"/>
          <a:stretch>
            <a:fillRect/>
          </a:stretch>
        </p:blipFill>
        <p:spPr>
          <a:xfrm>
            <a:off x="4716016" y="3140968"/>
            <a:ext cx="714581" cy="526507"/>
          </a:xfrm>
          <a:prstGeom prst="rect">
            <a:avLst/>
          </a:prstGeom>
        </p:spPr>
      </p:pic>
      <p:pic>
        <p:nvPicPr>
          <p:cNvPr id="24" name="Immagine 23" descr="Salerno Distribuzione.jpg"/>
          <p:cNvPicPr>
            <a:picLocks noChangeAspect="1"/>
          </p:cNvPicPr>
          <p:nvPr/>
        </p:nvPicPr>
        <p:blipFill>
          <a:blip r:embed="rId9" cstate="print"/>
          <a:srcRect r="50000" b="37400"/>
          <a:stretch>
            <a:fillRect/>
          </a:stretch>
        </p:blipFill>
        <p:spPr>
          <a:xfrm>
            <a:off x="7456512" y="1826554"/>
            <a:ext cx="1152128" cy="488418"/>
          </a:xfrm>
          <a:prstGeom prst="rect">
            <a:avLst/>
          </a:prstGeom>
        </p:spPr>
      </p:pic>
      <p:pic>
        <p:nvPicPr>
          <p:cNvPr id="25" name="Immagine 7" descr="Salerno Sistemi.bmp"/>
          <p:cNvPicPr>
            <a:picLocks noChangeAspect="1" noChangeArrowheads="1"/>
          </p:cNvPicPr>
          <p:nvPr/>
        </p:nvPicPr>
        <p:blipFill>
          <a:blip r:embed="rId10" cstate="print"/>
          <a:srcRect b="7874"/>
          <a:stretch>
            <a:fillRect/>
          </a:stretch>
        </p:blipFill>
        <p:spPr bwMode="auto">
          <a:xfrm>
            <a:off x="7541220" y="2492895"/>
            <a:ext cx="1008112" cy="6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25" descr="salernosolida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5229200"/>
            <a:ext cx="1008112" cy="495136"/>
          </a:xfrm>
          <a:prstGeom prst="rect">
            <a:avLst/>
          </a:prstGeom>
        </p:spPr>
      </p:pic>
      <p:pic>
        <p:nvPicPr>
          <p:cNvPr id="27" name="Immagine 26" descr="companynam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0312" y="4437112"/>
            <a:ext cx="1224136" cy="837015"/>
          </a:xfrm>
          <a:prstGeom prst="rect">
            <a:avLst/>
          </a:prstGeom>
        </p:spPr>
      </p:pic>
      <p:pic>
        <p:nvPicPr>
          <p:cNvPr id="29" name="Picture 5" descr="sinergi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t="-3803" r="33032" b="-6197"/>
          <a:stretch>
            <a:fillRect/>
          </a:stretch>
        </p:blipFill>
        <p:spPr bwMode="auto">
          <a:xfrm>
            <a:off x="7452320" y="3429000"/>
            <a:ext cx="1080120" cy="66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Aree del Progetto Pilota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3" cstate="print"/>
          <a:srcRect l="34195" t="16445" r="17438" b="6556"/>
          <a:stretch>
            <a:fillRect/>
          </a:stretch>
        </p:blipFill>
        <p:spPr bwMode="auto">
          <a:xfrm>
            <a:off x="-74612" y="929928"/>
            <a:ext cx="9252000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229200"/>
            <a:ext cx="539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 algn="ctr">
              <a:spcAft>
                <a:spcPts val="1200"/>
              </a:spcAft>
            </a:pPr>
            <a:r>
              <a:rPr lang="it-IT" sz="2000" b="1" dirty="0" smtClean="0">
                <a:solidFill>
                  <a:srgbClr val="FF0000"/>
                </a:solidFill>
              </a:rPr>
              <a:t>11 </a:t>
            </a:r>
            <a:r>
              <a:rPr lang="it-IT" b="1" dirty="0" smtClean="0"/>
              <a:t>Aree Territoriali</a:t>
            </a:r>
          </a:p>
          <a:p>
            <a:pPr marL="342900" indent="-342900" algn="ctr">
              <a:spcAft>
                <a:spcPts val="1200"/>
              </a:spcAft>
            </a:pPr>
            <a:r>
              <a:rPr lang="it-IT" b="1" dirty="0" smtClean="0"/>
              <a:t>con 4 diverse tipologie di densità abitativa</a:t>
            </a:r>
          </a:p>
        </p:txBody>
      </p:sp>
      <p:sp>
        <p:nvSpPr>
          <p:cNvPr id="6" name="Ovale 5"/>
          <p:cNvSpPr/>
          <p:nvPr/>
        </p:nvSpPr>
        <p:spPr>
          <a:xfrm>
            <a:off x="6185892" y="4966568"/>
            <a:ext cx="504055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6660233" y="4979268"/>
            <a:ext cx="504055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389884" y="3645024"/>
            <a:ext cx="504055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101853" y="2107456"/>
            <a:ext cx="504055" cy="3600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3271664" y="2747020"/>
            <a:ext cx="504055" cy="3600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232772" y="4534520"/>
            <a:ext cx="504055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373264" y="3848348"/>
            <a:ext cx="504055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733700" y="3200276"/>
            <a:ext cx="504055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996060" y="4293096"/>
            <a:ext cx="504055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411760" y="3717032"/>
            <a:ext cx="64807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772196" y="3581524"/>
            <a:ext cx="64807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esto 2"/>
          <p:cNvSpPr>
            <a:spLocks noGrp="1"/>
          </p:cNvSpPr>
          <p:nvPr>
            <p:ph type="body" idx="1"/>
          </p:nvPr>
        </p:nvSpPr>
        <p:spPr>
          <a:xfrm>
            <a:off x="-6694" y="548680"/>
            <a:ext cx="9144000" cy="522288"/>
          </a:xfrm>
        </p:spPr>
        <p:txBody>
          <a:bodyPr/>
          <a:lstStyle/>
          <a:p>
            <a:pPr algn="ctr"/>
            <a:r>
              <a:rPr lang="it-IT" altLang="it-IT" sz="2400" b="1" dirty="0" smtClean="0">
                <a:solidFill>
                  <a:srgbClr val="C00000"/>
                </a:solidFill>
                <a:latin typeface="+mj-lt"/>
              </a:rPr>
              <a:t>Presentazione e Approvazione del Progetto Pilota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2672" y="134076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Progetto presentato ai sensi della Deliberazione </a:t>
            </a:r>
            <a:r>
              <a:rPr lang="it-IT" altLang="it-IT" b="1" dirty="0" smtClean="0"/>
              <a:t>AEEG 393/2013/R/GAS</a:t>
            </a:r>
            <a:r>
              <a:rPr lang="it-IT" altLang="it-IT" dirty="0" smtClean="0"/>
              <a:t>, Bando per SPERIMENTAZIONE </a:t>
            </a:r>
            <a:r>
              <a:rPr lang="it-IT" altLang="it-IT" dirty="0" err="1" smtClean="0"/>
              <a:t>DI</a:t>
            </a:r>
            <a:r>
              <a:rPr lang="it-IT" altLang="it-IT" dirty="0" smtClean="0"/>
              <a:t> SOLUZIONI </a:t>
            </a:r>
            <a:r>
              <a:rPr lang="it-IT" altLang="it-IT" dirty="0" err="1" smtClean="0"/>
              <a:t>DI</a:t>
            </a:r>
            <a:r>
              <a:rPr lang="it-IT" altLang="it-IT" dirty="0" smtClean="0"/>
              <a:t> TELEGESTIONE MULTI-SERVIZIO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234888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Approvazione del Progetto Deliberazione </a:t>
            </a:r>
            <a:r>
              <a:rPr lang="it-IT" altLang="it-IT" b="1" dirty="0" smtClean="0"/>
              <a:t>AEEG 334/2014/R/GAS </a:t>
            </a:r>
            <a:r>
              <a:rPr lang="it-IT" altLang="it-IT" dirty="0" smtClean="0"/>
              <a:t>10 Luglio 2014 </a:t>
            </a:r>
            <a:r>
              <a:rPr lang="it-IT" altLang="it-IT" b="1" dirty="0" smtClean="0"/>
              <a:t>:</a:t>
            </a:r>
            <a:endParaRPr lang="it-IT" altLang="it-IT" dirty="0" smtClean="0"/>
          </a:p>
          <a:p>
            <a:pPr marL="285750" indent="-285750" algn="just">
              <a:buFont typeface="Arial" charset="0"/>
              <a:buChar char="•"/>
            </a:pPr>
            <a:endParaRPr lang="it-IT" altLang="it-IT" dirty="0" smtClean="0"/>
          </a:p>
          <a:p>
            <a:pPr algn="just"/>
            <a:r>
              <a:rPr lang="it-IT" altLang="it-IT" dirty="0" smtClean="0"/>
              <a:t>     </a:t>
            </a:r>
            <a:endParaRPr lang="it-IT" alt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549803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endParaRPr lang="it-IT" altLang="it-IT" dirty="0" smtClean="0"/>
          </a:p>
          <a:p>
            <a:pPr marL="285750" indent="-285750" algn="just">
              <a:buFont typeface="Arial" charset="0"/>
              <a:buChar char="•"/>
            </a:pPr>
            <a:endParaRPr lang="it-IT" altLang="it-IT" dirty="0" smtClean="0"/>
          </a:p>
          <a:p>
            <a:pPr marL="285750" indent="-285750" algn="just">
              <a:buFontTx/>
              <a:buChar char="-"/>
            </a:pPr>
            <a:r>
              <a:rPr lang="it-IT" altLang="it-IT" dirty="0" smtClean="0"/>
              <a:t> </a:t>
            </a:r>
            <a:r>
              <a:rPr lang="it-IT" altLang="it-IT" b="1" dirty="0" smtClean="0">
                <a:solidFill>
                  <a:srgbClr val="FF0000"/>
                </a:solidFill>
              </a:rPr>
              <a:t>1</a:t>
            </a:r>
            <a:r>
              <a:rPr lang="it-IT" altLang="it-IT" dirty="0" smtClean="0"/>
              <a:t> dei </a:t>
            </a:r>
            <a:r>
              <a:rPr lang="it-IT" altLang="it-IT" b="1" dirty="0" smtClean="0"/>
              <a:t>7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Comuni</a:t>
            </a:r>
            <a:r>
              <a:rPr lang="it-IT" altLang="it-IT" dirty="0" smtClean="0"/>
              <a:t> selezionati in </a:t>
            </a:r>
            <a:r>
              <a:rPr lang="it-IT" altLang="it-IT" b="1" dirty="0" smtClean="0"/>
              <a:t>Italia</a:t>
            </a:r>
          </a:p>
          <a:p>
            <a:pPr marL="285750" indent="-285750" algn="just">
              <a:buFontTx/>
              <a:buChar char="-"/>
            </a:pPr>
            <a:endParaRPr lang="it-IT" altLang="it-IT" b="1" dirty="0" smtClean="0"/>
          </a:p>
          <a:p>
            <a:pPr marL="285750" indent="-285750" algn="just">
              <a:buFontTx/>
              <a:buChar char="-"/>
            </a:pPr>
            <a:r>
              <a:rPr lang="it-IT" altLang="it-IT" dirty="0" smtClean="0"/>
              <a:t> </a:t>
            </a:r>
            <a:r>
              <a:rPr lang="it-IT" altLang="it-IT" b="1" dirty="0" smtClean="0">
                <a:solidFill>
                  <a:srgbClr val="FF0000"/>
                </a:solidFill>
              </a:rPr>
              <a:t>1</a:t>
            </a:r>
            <a:r>
              <a:rPr lang="it-IT" altLang="it-IT" dirty="0" smtClean="0"/>
              <a:t> degli oltre </a:t>
            </a:r>
            <a:r>
              <a:rPr lang="it-IT" altLang="it-IT" b="1" dirty="0" smtClean="0"/>
              <a:t>240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Distributori di Gas Naturale </a:t>
            </a:r>
            <a:r>
              <a:rPr lang="it-IT" altLang="it-IT" dirty="0" smtClean="0"/>
              <a:t>selezionati</a:t>
            </a:r>
            <a:r>
              <a:rPr lang="it-IT" altLang="it-IT" b="1" dirty="0" smtClean="0"/>
              <a:t> </a:t>
            </a:r>
            <a:r>
              <a:rPr lang="it-IT" altLang="it-IT" dirty="0" smtClean="0"/>
              <a:t>sul territorio nazionale</a:t>
            </a:r>
          </a:p>
          <a:p>
            <a:pPr algn="just"/>
            <a:r>
              <a:rPr lang="it-IT" altLang="it-IT" dirty="0"/>
              <a:t> </a:t>
            </a:r>
            <a:r>
              <a:rPr lang="it-IT" altLang="it-IT" dirty="0" smtClean="0"/>
              <a:t>    </a:t>
            </a:r>
            <a:endParaRPr lang="it-IT" alt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5578624" y="2060848"/>
            <a:ext cx="3565376" cy="4148178"/>
            <a:chOff x="5578624" y="2060848"/>
            <a:chExt cx="3565376" cy="41481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8624" y="2060848"/>
              <a:ext cx="3565376" cy="4148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e 8"/>
            <p:cNvSpPr>
              <a:spLocks noChangeAspect="1"/>
            </p:cNvSpPr>
            <p:nvPr/>
          </p:nvSpPr>
          <p:spPr>
            <a:xfrm>
              <a:off x="5986760" y="2774578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>
              <a:spLocks noChangeAspect="1"/>
            </p:cNvSpPr>
            <p:nvPr/>
          </p:nvSpPr>
          <p:spPr>
            <a:xfrm>
              <a:off x="6990630" y="2611512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>
              <a:spLocks noChangeAspect="1"/>
            </p:cNvSpPr>
            <p:nvPr/>
          </p:nvSpPr>
          <p:spPr>
            <a:xfrm>
              <a:off x="6859314" y="2971552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>
              <a:spLocks noChangeAspect="1"/>
            </p:cNvSpPr>
            <p:nvPr/>
          </p:nvSpPr>
          <p:spPr>
            <a:xfrm>
              <a:off x="8509148" y="4225354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>
              <a:spLocks noChangeAspect="1"/>
            </p:cNvSpPr>
            <p:nvPr/>
          </p:nvSpPr>
          <p:spPr>
            <a:xfrm>
              <a:off x="8064400" y="5616748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>
              <a:spLocks noChangeAspect="1"/>
            </p:cNvSpPr>
            <p:nvPr/>
          </p:nvSpPr>
          <p:spPr>
            <a:xfrm>
              <a:off x="6304458" y="3039318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734592" y="2840323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Torino</a:t>
              </a:r>
              <a:endParaRPr lang="en-US" sz="10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012160" y="3221768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/>
                <a:t>Genova</a:t>
              </a:r>
              <a:endParaRPr lang="en-US" sz="10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85048" y="2916152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Modena</a:t>
              </a:r>
              <a:endParaRPr lang="en-US" sz="1000" b="1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892168" y="2432979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Verona</a:t>
              </a:r>
              <a:endParaRPr lang="en-US" sz="1000" b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8309296" y="3992451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Bari</a:t>
              </a:r>
              <a:endParaRPr lang="en-US" sz="1000" b="1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8082808" y="5606824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Catania</a:t>
              </a:r>
              <a:endParaRPr lang="en-US" sz="1000" b="1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317096" y="4500328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Salerno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e 23"/>
            <p:cNvSpPr>
              <a:spLocks noChangeAspect="1"/>
            </p:cNvSpPr>
            <p:nvPr/>
          </p:nvSpPr>
          <p:spPr>
            <a:xfrm>
              <a:off x="7919536" y="4377754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006"/>
          <a:stretch>
            <a:fillRect/>
          </a:stretch>
        </p:blipFill>
        <p:spPr bwMode="auto">
          <a:xfrm>
            <a:off x="118582" y="351200"/>
            <a:ext cx="8659302" cy="64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18582" y="44624"/>
            <a:ext cx="757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11  </a:t>
            </a:r>
            <a:r>
              <a:rPr lang="it-IT" dirty="0" smtClean="0">
                <a:solidFill>
                  <a:schemeClr val="bg1"/>
                </a:solidFill>
              </a:rPr>
              <a:t>(Corso Giuseppe Garibaldi)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968268" y="3357448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3641435" y="1349462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45551"/>
              </p:ext>
            </p:extLst>
          </p:nvPr>
        </p:nvGraphicFramePr>
        <p:xfrm>
          <a:off x="125334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570525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17" name="Ovale 16"/>
          <p:cNvSpPr/>
          <p:nvPr/>
        </p:nvSpPr>
        <p:spPr>
          <a:xfrm>
            <a:off x="-952525" y="378904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257852" y="229121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5436118" y="3268532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7785343" y="5373240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2094635" y="24599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278833" y="320780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015626" y="34814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623420" y="36975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142929" y="17923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991817" y="221616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4392600" y="282518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239656" y="32550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605246" y="24928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429488" y="179753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4983216" y="22183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3751560" y="17038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508497" y="13407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3718337" y="9416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5834910" y="35730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635503" y="38970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5170220" y="32489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5310897" y="38250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6333438" y="32849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6034316" y="46891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5303158" y="443711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4239656" y="39330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4738184" y="41850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6466376" y="274493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6599313" y="386104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6998127" y="40770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6699006" y="448440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6599313" y="49051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6466376" y="54092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8194568" y="56252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8049227" y="50491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7762508" y="47971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7257235" y="474162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7696040" y="57692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8460443" y="52292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2370921" y="32849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e 56"/>
          <p:cNvSpPr/>
          <p:nvPr/>
        </p:nvSpPr>
        <p:spPr>
          <a:xfrm>
            <a:off x="2877054" y="34373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e 57"/>
          <p:cNvSpPr/>
          <p:nvPr/>
        </p:nvSpPr>
        <p:spPr>
          <a:xfrm>
            <a:off x="3498087" y="365022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e 58"/>
          <p:cNvSpPr/>
          <p:nvPr/>
        </p:nvSpPr>
        <p:spPr>
          <a:xfrm>
            <a:off x="2127859" y="23684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e 59"/>
          <p:cNvSpPr/>
          <p:nvPr/>
        </p:nvSpPr>
        <p:spPr>
          <a:xfrm>
            <a:off x="3025200" y="175330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e 60"/>
          <p:cNvSpPr/>
          <p:nvPr/>
        </p:nvSpPr>
        <p:spPr>
          <a:xfrm>
            <a:off x="3408805" y="13407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3674681" y="10197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3851275" y="17368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3917744" y="21688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4538777" y="17892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e 65"/>
          <p:cNvSpPr/>
          <p:nvPr/>
        </p:nvSpPr>
        <p:spPr>
          <a:xfrm>
            <a:off x="4707766" y="25679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e 66"/>
          <p:cNvSpPr/>
          <p:nvPr/>
        </p:nvSpPr>
        <p:spPr>
          <a:xfrm>
            <a:off x="4878726" y="230465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e 67"/>
          <p:cNvSpPr/>
          <p:nvPr/>
        </p:nvSpPr>
        <p:spPr>
          <a:xfrm>
            <a:off x="4482718" y="292494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e 68"/>
          <p:cNvSpPr/>
          <p:nvPr/>
        </p:nvSpPr>
        <p:spPr>
          <a:xfrm>
            <a:off x="4290916" y="337133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4239656" y="40575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4607216" y="41182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e 71"/>
          <p:cNvSpPr/>
          <p:nvPr/>
        </p:nvSpPr>
        <p:spPr>
          <a:xfrm>
            <a:off x="5203466" y="44731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/>
          <p:cNvSpPr/>
          <p:nvPr/>
        </p:nvSpPr>
        <p:spPr>
          <a:xfrm>
            <a:off x="5336404" y="37005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/>
          <p:cNvSpPr/>
          <p:nvPr/>
        </p:nvSpPr>
        <p:spPr>
          <a:xfrm>
            <a:off x="5535811" y="39690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/>
          <p:cNvSpPr/>
          <p:nvPr/>
        </p:nvSpPr>
        <p:spPr>
          <a:xfrm>
            <a:off x="5735217" y="36367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e 75"/>
          <p:cNvSpPr/>
          <p:nvPr/>
        </p:nvSpPr>
        <p:spPr>
          <a:xfrm>
            <a:off x="5088543" y="31769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e 76"/>
          <p:cNvSpPr/>
          <p:nvPr/>
        </p:nvSpPr>
        <p:spPr>
          <a:xfrm>
            <a:off x="6399907" y="288588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e 77"/>
          <p:cNvSpPr/>
          <p:nvPr/>
        </p:nvSpPr>
        <p:spPr>
          <a:xfrm>
            <a:off x="6448339" y="33374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e 78"/>
          <p:cNvSpPr/>
          <p:nvPr/>
        </p:nvSpPr>
        <p:spPr>
          <a:xfrm>
            <a:off x="6717043" y="389706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e 79"/>
          <p:cNvSpPr/>
          <p:nvPr/>
        </p:nvSpPr>
        <p:spPr>
          <a:xfrm>
            <a:off x="6865324" y="40988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e 80"/>
          <p:cNvSpPr/>
          <p:nvPr/>
        </p:nvSpPr>
        <p:spPr>
          <a:xfrm>
            <a:off x="6573672" y="44175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e 81"/>
          <p:cNvSpPr/>
          <p:nvPr/>
        </p:nvSpPr>
        <p:spPr>
          <a:xfrm>
            <a:off x="6159650" y="475292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e 82"/>
          <p:cNvSpPr/>
          <p:nvPr/>
        </p:nvSpPr>
        <p:spPr>
          <a:xfrm>
            <a:off x="6540449" y="50101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e 83"/>
          <p:cNvSpPr/>
          <p:nvPr/>
        </p:nvSpPr>
        <p:spPr>
          <a:xfrm>
            <a:off x="6507203" y="52816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e 84"/>
          <p:cNvSpPr/>
          <p:nvPr/>
        </p:nvSpPr>
        <p:spPr>
          <a:xfrm>
            <a:off x="7762508" y="56417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e 85"/>
          <p:cNvSpPr/>
          <p:nvPr/>
        </p:nvSpPr>
        <p:spPr>
          <a:xfrm>
            <a:off x="8194568" y="57497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e 86"/>
          <p:cNvSpPr/>
          <p:nvPr/>
        </p:nvSpPr>
        <p:spPr>
          <a:xfrm>
            <a:off x="8513673" y="51181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e 87"/>
          <p:cNvSpPr/>
          <p:nvPr/>
        </p:nvSpPr>
        <p:spPr>
          <a:xfrm>
            <a:off x="8117666" y="51407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e 88"/>
          <p:cNvSpPr/>
          <p:nvPr/>
        </p:nvSpPr>
        <p:spPr>
          <a:xfrm>
            <a:off x="7842216" y="470043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e 89"/>
          <p:cNvSpPr/>
          <p:nvPr/>
        </p:nvSpPr>
        <p:spPr>
          <a:xfrm>
            <a:off x="7419753" y="466137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e 90"/>
          <p:cNvSpPr/>
          <p:nvPr/>
        </p:nvSpPr>
        <p:spPr>
          <a:xfrm>
            <a:off x="5397238" y="28755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e 91"/>
          <p:cNvSpPr/>
          <p:nvPr/>
        </p:nvSpPr>
        <p:spPr>
          <a:xfrm>
            <a:off x="5116990" y="276231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e 92"/>
          <p:cNvSpPr/>
          <p:nvPr/>
        </p:nvSpPr>
        <p:spPr>
          <a:xfrm>
            <a:off x="3595809" y="20443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e 93"/>
          <p:cNvSpPr/>
          <p:nvPr/>
        </p:nvSpPr>
        <p:spPr>
          <a:xfrm>
            <a:off x="3585399" y="242608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e 94"/>
          <p:cNvSpPr/>
          <p:nvPr/>
        </p:nvSpPr>
        <p:spPr>
          <a:xfrm>
            <a:off x="3641435" y="251761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e 95"/>
          <p:cNvSpPr/>
          <p:nvPr/>
        </p:nvSpPr>
        <p:spPr>
          <a:xfrm>
            <a:off x="3191361" y="291580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e 96"/>
          <p:cNvSpPr/>
          <p:nvPr/>
        </p:nvSpPr>
        <p:spPr>
          <a:xfrm>
            <a:off x="3240652" y="2828222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sellaDiTesto 97"/>
          <p:cNvSpPr txBox="1"/>
          <p:nvPr/>
        </p:nvSpPr>
        <p:spPr>
          <a:xfrm>
            <a:off x="1618920" y="6141708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1813735" y="4339832"/>
            <a:ext cx="215310" cy="2288492"/>
            <a:chOff x="8813878" y="4005064"/>
            <a:chExt cx="233252" cy="2288492"/>
          </a:xfrm>
        </p:grpSpPr>
        <p:sp>
          <p:nvSpPr>
            <p:cNvPr id="10" name="Ovale 9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Ovale 98"/>
          <p:cNvSpPr/>
          <p:nvPr/>
        </p:nvSpPr>
        <p:spPr>
          <a:xfrm>
            <a:off x="7417784" y="479715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e 99"/>
          <p:cNvSpPr/>
          <p:nvPr/>
        </p:nvSpPr>
        <p:spPr>
          <a:xfrm>
            <a:off x="6579307" y="51407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e 100"/>
          <p:cNvSpPr/>
          <p:nvPr/>
        </p:nvSpPr>
        <p:spPr>
          <a:xfrm>
            <a:off x="5310763" y="324288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e 101"/>
          <p:cNvSpPr/>
          <p:nvPr/>
        </p:nvSpPr>
        <p:spPr>
          <a:xfrm>
            <a:off x="3745926" y="210814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e 102"/>
          <p:cNvSpPr/>
          <p:nvPr/>
        </p:nvSpPr>
        <p:spPr>
          <a:xfrm>
            <a:off x="5765635" y="344243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e 103"/>
          <p:cNvSpPr/>
          <p:nvPr/>
        </p:nvSpPr>
        <p:spPr>
          <a:xfrm>
            <a:off x="2294042" y="301649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e 104"/>
          <p:cNvSpPr/>
          <p:nvPr/>
        </p:nvSpPr>
        <p:spPr>
          <a:xfrm>
            <a:off x="2493449" y="311321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e 105"/>
          <p:cNvSpPr/>
          <p:nvPr/>
        </p:nvSpPr>
        <p:spPr>
          <a:xfrm>
            <a:off x="2841002" y="323251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e 106"/>
          <p:cNvSpPr/>
          <p:nvPr/>
        </p:nvSpPr>
        <p:spPr>
          <a:xfrm>
            <a:off x="3057722" y="332923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e 107"/>
          <p:cNvSpPr/>
          <p:nvPr/>
        </p:nvSpPr>
        <p:spPr>
          <a:xfrm>
            <a:off x="3412745" y="346195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e 108"/>
          <p:cNvSpPr/>
          <p:nvPr/>
        </p:nvSpPr>
        <p:spPr>
          <a:xfrm>
            <a:off x="4084763" y="373353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e 109"/>
          <p:cNvSpPr/>
          <p:nvPr/>
        </p:nvSpPr>
        <p:spPr>
          <a:xfrm>
            <a:off x="4284170" y="383025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e 110"/>
          <p:cNvSpPr/>
          <p:nvPr/>
        </p:nvSpPr>
        <p:spPr>
          <a:xfrm>
            <a:off x="4631723" y="394955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e 111"/>
          <p:cNvSpPr/>
          <p:nvPr/>
        </p:nvSpPr>
        <p:spPr>
          <a:xfrm>
            <a:off x="4848443" y="404627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e 112"/>
          <p:cNvSpPr/>
          <p:nvPr/>
        </p:nvSpPr>
        <p:spPr>
          <a:xfrm>
            <a:off x="5203466" y="417899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e 113"/>
          <p:cNvSpPr/>
          <p:nvPr/>
        </p:nvSpPr>
        <p:spPr>
          <a:xfrm>
            <a:off x="6295141" y="463668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e 114"/>
          <p:cNvSpPr/>
          <p:nvPr/>
        </p:nvSpPr>
        <p:spPr>
          <a:xfrm>
            <a:off x="6677051" y="477459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e 115"/>
          <p:cNvSpPr/>
          <p:nvPr/>
        </p:nvSpPr>
        <p:spPr>
          <a:xfrm>
            <a:off x="7024604" y="495980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e 116"/>
          <p:cNvSpPr/>
          <p:nvPr/>
        </p:nvSpPr>
        <p:spPr>
          <a:xfrm>
            <a:off x="7241324" y="505652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e 117"/>
          <p:cNvSpPr/>
          <p:nvPr/>
        </p:nvSpPr>
        <p:spPr>
          <a:xfrm>
            <a:off x="7596347" y="518923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e 118"/>
          <p:cNvSpPr/>
          <p:nvPr/>
        </p:nvSpPr>
        <p:spPr>
          <a:xfrm>
            <a:off x="1979712" y="290023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e 119"/>
          <p:cNvSpPr/>
          <p:nvPr/>
        </p:nvSpPr>
        <p:spPr>
          <a:xfrm>
            <a:off x="1779469" y="282211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e 120"/>
          <p:cNvSpPr/>
          <p:nvPr/>
        </p:nvSpPr>
        <p:spPr>
          <a:xfrm>
            <a:off x="6778713" y="503806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e 121"/>
          <p:cNvSpPr/>
          <p:nvPr/>
        </p:nvSpPr>
        <p:spPr>
          <a:xfrm>
            <a:off x="6676193" y="532898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e 122"/>
          <p:cNvSpPr/>
          <p:nvPr/>
        </p:nvSpPr>
        <p:spPr>
          <a:xfrm>
            <a:off x="7619160" y="560878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uppo 123"/>
          <p:cNvGrpSpPr/>
          <p:nvPr/>
        </p:nvGrpSpPr>
        <p:grpSpPr>
          <a:xfrm>
            <a:off x="7230757" y="764704"/>
            <a:ext cx="1262910" cy="440258"/>
            <a:chOff x="992560" y="5775788"/>
            <a:chExt cx="1368152" cy="440258"/>
          </a:xfrm>
        </p:grpSpPr>
        <p:cxnSp>
          <p:nvCxnSpPr>
            <p:cNvPr id="125" name="Connettore 1 124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CasellaDiTesto 125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127" name="Connettore 1 126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CasellaDiTesto 128"/>
          <p:cNvSpPr txBox="1"/>
          <p:nvPr/>
        </p:nvSpPr>
        <p:spPr>
          <a:xfrm>
            <a:off x="5884756" y="-16632"/>
            <a:ext cx="322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81306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5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7  </a:t>
            </a:r>
            <a:r>
              <a:rPr lang="it-IT" dirty="0">
                <a:solidFill>
                  <a:schemeClr val="bg1"/>
                </a:solidFill>
              </a:rPr>
              <a:t>(Via </a:t>
            </a:r>
            <a:r>
              <a:rPr lang="it-IT" dirty="0" err="1" smtClean="0">
                <a:solidFill>
                  <a:schemeClr val="bg1"/>
                </a:solidFill>
              </a:rPr>
              <a:t>Passaro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107484" y="405120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652364" y="312671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5917325" y="226824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5543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892677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e 20"/>
          <p:cNvSpPr/>
          <p:nvPr/>
        </p:nvSpPr>
        <p:spPr>
          <a:xfrm>
            <a:off x="6340004" y="2144482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6300192" y="206084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6310625" y="15763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2541881" y="23571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408805" y="46891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7013336" y="28889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196000" y="271215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073494" y="241636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4408645" y="34351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5346814" y="13767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812615" y="278092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1680613" y="44011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566388" y="44731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6155531" y="312074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4454271" y="334875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3317299" y="461714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3972406" y="24178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4306124" y="21691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6248932" y="150839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5776403" y="199597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4804652" y="22768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4843414" y="284131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2976746" y="19168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4309885" y="27028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1813551" y="447312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4257692" y="258444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5678084" y="191683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6424451" y="160928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3091335" y="197872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5369627" y="378904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2251222" y="26173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uppo 53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55" name="Connettore 1 54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sellaDiTesto 55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asellaDiTesto 58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2"/>
                </a:solidFill>
              </a:rPr>
              <a:t>Telettura</a:t>
            </a:r>
            <a:r>
              <a:rPr lang="it-IT" sz="2400" b="1" dirty="0" smtClean="0">
                <a:solidFill>
                  <a:schemeClr val="accent2"/>
                </a:solidFill>
              </a:rPr>
              <a:t>/</a:t>
            </a:r>
            <a:r>
              <a:rPr lang="it-IT" sz="2400" b="1" dirty="0" err="1" smtClean="0">
                <a:solidFill>
                  <a:schemeClr val="accent2"/>
                </a:solidFill>
              </a:rPr>
              <a:t>telegestione</a:t>
            </a:r>
            <a:r>
              <a:rPr lang="it-IT" sz="2400" b="1" dirty="0" smtClean="0">
                <a:solidFill>
                  <a:schemeClr val="accent2"/>
                </a:solidFill>
              </a:rPr>
              <a:t>: Vantaggi per i cittadini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unica </a:t>
            </a:r>
            <a:r>
              <a:rPr lang="it-IT" b="1" dirty="0"/>
              <a:t>rete wireless </a:t>
            </a:r>
            <a:r>
              <a:rPr lang="it-IT" b="1" dirty="0" smtClean="0"/>
              <a:t>a radio frequenza per </a:t>
            </a:r>
            <a:r>
              <a:rPr lang="it-IT" b="1" dirty="0"/>
              <a:t>tutti i servizi pubblici (minore inquinamento elettromagnetico);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lettura consumi senza accesso agli immobili (maggiore sicurezza);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tariffazione solo su letture effettive (niente più conguagli);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monitoraggio dei consumi (accesso via internet dell’utente ai propri dati relativi ai consumi);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servizi di pubblica utilità più efficienti (assistenza anziani, parcheggi, manutenzione impianti).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09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/>
                </a:solidFill>
              </a:rPr>
              <a:t>Tempi di Realizzazione del Progetto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30474" y="1679600"/>
          <a:ext cx="6912774" cy="383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  <a:gridCol w="314217"/>
              </a:tblGrid>
              <a:tr h="547261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Ott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14</a:t>
                      </a:r>
                      <a:endParaRPr lang="en-US" dirty="0"/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 14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 14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Giu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Lug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Ago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Ott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 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Giu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Lug 16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riangolo isoscele 8"/>
          <p:cNvSpPr/>
          <p:nvPr/>
        </p:nvSpPr>
        <p:spPr>
          <a:xfrm>
            <a:off x="3544838" y="3695824"/>
            <a:ext cx="288032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321297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2"/>
                </a:solidFill>
              </a:rPr>
              <a:t>Messa</a:t>
            </a:r>
            <a:r>
              <a:rPr lang="en-US" sz="1100" b="1" dirty="0" smtClean="0">
                <a:solidFill>
                  <a:schemeClr val="bg2"/>
                </a:solidFill>
              </a:rPr>
              <a:t> in </a:t>
            </a:r>
            <a:r>
              <a:rPr lang="en-US" sz="1100" b="1" dirty="0" err="1" smtClean="0">
                <a:solidFill>
                  <a:schemeClr val="bg2"/>
                </a:solidFill>
              </a:rPr>
              <a:t>Funzione</a:t>
            </a:r>
            <a:r>
              <a:rPr lang="en-US" sz="1100" b="1" dirty="0" smtClean="0">
                <a:solidFill>
                  <a:schemeClr val="bg2"/>
                </a:solidFill>
              </a:rPr>
              <a:t> </a:t>
            </a:r>
            <a:r>
              <a:rPr lang="en-US" sz="1100" b="1" dirty="0" err="1" smtClean="0">
                <a:solidFill>
                  <a:schemeClr val="bg2"/>
                </a:solidFill>
              </a:rPr>
              <a:t>Sistema</a:t>
            </a:r>
            <a:r>
              <a:rPr lang="en-US" sz="1100" b="1" dirty="0" smtClean="0">
                <a:solidFill>
                  <a:schemeClr val="bg2"/>
                </a:solidFill>
              </a:rPr>
              <a:t> Tele-</a:t>
            </a:r>
            <a:r>
              <a:rPr lang="en-US" sz="1100" b="1" dirty="0" err="1" smtClean="0">
                <a:solidFill>
                  <a:schemeClr val="bg2"/>
                </a:solidFill>
              </a:rPr>
              <a:t>Gestione</a:t>
            </a:r>
            <a:endParaRPr lang="en-US" sz="1100" b="1" dirty="0" smtClean="0">
              <a:solidFill>
                <a:schemeClr val="bg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26754" y="337604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Installazione</a:t>
            </a:r>
            <a:r>
              <a:rPr lang="en-US" sz="1000" b="1" i="1" dirty="0" smtClean="0"/>
              <a:t> </a:t>
            </a:r>
          </a:p>
          <a:p>
            <a:pPr algn="ctr"/>
            <a:r>
              <a:rPr lang="en-US" sz="1000" b="1" i="1" dirty="0" err="1" smtClean="0"/>
              <a:t>Contatori</a:t>
            </a:r>
            <a:r>
              <a:rPr lang="en-US" sz="1000" b="1" i="1" dirty="0" smtClean="0"/>
              <a:t> Gas / </a:t>
            </a:r>
            <a:r>
              <a:rPr lang="en-US" sz="1000" b="1" i="1" dirty="0" err="1" smtClean="0"/>
              <a:t>Acqua</a:t>
            </a:r>
            <a:endParaRPr lang="en-US" sz="1000" b="1" i="1" dirty="0"/>
          </a:p>
        </p:txBody>
      </p:sp>
      <p:sp>
        <p:nvSpPr>
          <p:cNvPr id="14" name="Triangolo isoscele 13"/>
          <p:cNvSpPr/>
          <p:nvPr/>
        </p:nvSpPr>
        <p:spPr>
          <a:xfrm>
            <a:off x="7611194" y="4888210"/>
            <a:ext cx="288032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7734002" y="4735686"/>
            <a:ext cx="1099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Report Finale </a:t>
            </a:r>
          </a:p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x AEEG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85828" y="383984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err="1" smtClean="0"/>
              <a:t>Sperimentazione</a:t>
            </a:r>
            <a:r>
              <a:rPr lang="en-US" sz="1100" b="1" i="1" dirty="0" smtClean="0"/>
              <a:t> </a:t>
            </a:r>
            <a:r>
              <a:rPr lang="en-US" sz="1100" b="1" i="1" dirty="0" err="1" smtClean="0"/>
              <a:t>Sistema</a:t>
            </a:r>
            <a:r>
              <a:rPr lang="en-US" sz="1100" b="1" i="1" dirty="0" smtClean="0"/>
              <a:t> Tele-</a:t>
            </a:r>
            <a:r>
              <a:rPr lang="en-US" sz="1100" b="1" i="1" dirty="0" err="1" smtClean="0"/>
              <a:t>Gestione</a:t>
            </a:r>
            <a:endParaRPr lang="en-US" sz="1100" b="1" i="1" dirty="0" smtClean="0"/>
          </a:p>
          <a:p>
            <a:pPr algn="ctr"/>
            <a:r>
              <a:rPr lang="en-US" sz="1100" b="1" i="1" dirty="0" smtClean="0"/>
              <a:t>( 12 MESI 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378946" y="4703936"/>
            <a:ext cx="1471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Report </a:t>
            </a:r>
            <a:r>
              <a:rPr lang="en-US" sz="1100" b="1" dirty="0" err="1" smtClean="0">
                <a:solidFill>
                  <a:schemeClr val="bg2"/>
                </a:solidFill>
              </a:rPr>
              <a:t>Intermedio</a:t>
            </a:r>
            <a:r>
              <a:rPr lang="en-US" sz="11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x AEEG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2151286" y="3723382"/>
            <a:ext cx="1359768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a destra 21"/>
          <p:cNvSpPr/>
          <p:nvPr/>
        </p:nvSpPr>
        <p:spPr>
          <a:xfrm>
            <a:off x="3720728" y="4240138"/>
            <a:ext cx="3674442" cy="163066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>
            <a:off x="5666978" y="4271888"/>
            <a:ext cx="288032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1687488" y="28317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Installazione</a:t>
            </a:r>
            <a:r>
              <a:rPr lang="en-US" sz="1000" b="1" i="1" dirty="0" smtClean="0"/>
              <a:t> </a:t>
            </a:r>
          </a:p>
          <a:p>
            <a:pPr algn="ctr"/>
            <a:r>
              <a:rPr lang="en-US" sz="1000" b="1" i="1" dirty="0" err="1" smtClean="0"/>
              <a:t>Concentratori</a:t>
            </a:r>
            <a:endParaRPr lang="en-US" sz="1000" b="1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26818" y="448791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Raccolta</a:t>
            </a:r>
            <a:r>
              <a:rPr lang="en-US" sz="1000" b="1" i="1" dirty="0" smtClean="0"/>
              <a:t> </a:t>
            </a:r>
            <a:r>
              <a:rPr lang="en-US" sz="1000" b="1" i="1" dirty="0" err="1" smtClean="0"/>
              <a:t>Risultati</a:t>
            </a:r>
            <a:endParaRPr lang="en-US" sz="1000" b="1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459066" y="448791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Raccolta</a:t>
            </a:r>
            <a:r>
              <a:rPr lang="en-US" sz="1000" b="1" i="1" dirty="0" smtClean="0"/>
              <a:t> </a:t>
            </a:r>
            <a:r>
              <a:rPr lang="en-US" sz="1000" b="1" i="1" dirty="0" err="1" smtClean="0"/>
              <a:t>Risultati</a:t>
            </a:r>
            <a:endParaRPr lang="en-US" sz="1000" b="1" i="1" dirty="0"/>
          </a:p>
        </p:txBody>
      </p:sp>
      <p:pic>
        <p:nvPicPr>
          <p:cNvPr id="1027" name="Picture 3" descr="C:\Users\Term1\AppData\Local\Microsoft\Windows\Temporary Internet Files\Low\Content.IE5\RL156QF0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4203">
            <a:off x="527092" y="1868306"/>
            <a:ext cx="543308" cy="54330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79078" y="237643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Inizio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Progetto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77640" y="232132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Informazione</a:t>
            </a:r>
            <a:r>
              <a:rPr lang="en-US" sz="1000" b="1" i="1" dirty="0" smtClean="0"/>
              <a:t>  </a:t>
            </a:r>
            <a:r>
              <a:rPr lang="en-US" sz="1000" b="1" i="1" dirty="0" err="1" smtClean="0"/>
              <a:t>all’Utenza</a:t>
            </a:r>
            <a:endParaRPr lang="en-US" sz="1000" b="1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755210" y="5280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Fine</a:t>
            </a: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Progetto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3407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GRAZIE x l’ATTENZIONE</a:t>
            </a:r>
            <a:endParaRPr lang="it-IT" sz="3600" b="1" dirty="0">
              <a:solidFill>
                <a:schemeClr val="accent2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 r="24114"/>
          <a:stretch>
            <a:fillRect/>
          </a:stretch>
        </p:blipFill>
        <p:spPr bwMode="auto">
          <a:xfrm>
            <a:off x="230312" y="2357389"/>
            <a:ext cx="3600400" cy="27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 cstate="print"/>
          <a:srcRect l="3299"/>
          <a:stretch>
            <a:fillRect/>
          </a:stretch>
        </p:blipFill>
        <p:spPr bwMode="auto">
          <a:xfrm>
            <a:off x="3851920" y="2204864"/>
            <a:ext cx="5292080" cy="32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02" y="980728"/>
            <a:ext cx="7649308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04199" y="33439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1  </a:t>
            </a:r>
            <a:r>
              <a:rPr lang="it-IT" dirty="0" smtClean="0">
                <a:solidFill>
                  <a:schemeClr val="bg1"/>
                </a:solidFill>
              </a:rPr>
              <a:t>(Via S. Nicola di Giovi)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62827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8" name="Ovale 7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e 14"/>
          <p:cNvSpPr/>
          <p:nvPr/>
        </p:nvSpPr>
        <p:spPr>
          <a:xfrm>
            <a:off x="2222775" y="37725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2943523" y="31193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866621" y="449570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1680613" y="46531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4513136" y="28035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996753" y="31800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4290080" y="41625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877054" y="46006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2197992" y="38476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25" name="Connettore 1 24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27" name="Connettore 1 26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2606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2  </a:t>
            </a:r>
            <a:r>
              <a:rPr lang="it-IT" dirty="0" smtClean="0">
                <a:solidFill>
                  <a:schemeClr val="bg1"/>
                </a:solidFill>
              </a:rPr>
              <a:t>(Via Tramontana - Fuorni)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3" y="836713"/>
            <a:ext cx="640299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28900"/>
              </p:ext>
            </p:extLst>
          </p:nvPr>
        </p:nvGraphicFramePr>
        <p:xfrm>
          <a:off x="6447486" y="3598288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e 15"/>
          <p:cNvSpPr/>
          <p:nvPr/>
        </p:nvSpPr>
        <p:spPr>
          <a:xfrm>
            <a:off x="3766410" y="2864562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3068498" y="3040082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o 20"/>
          <p:cNvGrpSpPr/>
          <p:nvPr/>
        </p:nvGrpSpPr>
        <p:grpSpPr>
          <a:xfrm>
            <a:off x="8135887" y="4005064"/>
            <a:ext cx="215310" cy="2288492"/>
            <a:chOff x="8813878" y="4005064"/>
            <a:chExt cx="233252" cy="2288492"/>
          </a:xfrm>
        </p:grpSpPr>
        <p:sp>
          <p:nvSpPr>
            <p:cNvPr id="12" name="Ovale 11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e 19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e 21"/>
          <p:cNvSpPr/>
          <p:nvPr/>
        </p:nvSpPr>
        <p:spPr>
          <a:xfrm>
            <a:off x="3201436" y="220637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5087827" y="16820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495539" y="22221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2163194" y="34650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160228" y="11967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4040249" y="151928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3061909" y="18344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106718" y="19097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3585698" y="170943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815778" y="27261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4447025" y="10212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829913" y="439398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806026" y="132914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904345" y="17195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4348706" y="186334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2267051" y="35715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3225323" y="33052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4496195" y="237475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3408805" y="11607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3616174" y="19340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3117646" y="20608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2620514" y="2780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2694945" y="21789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3043215" y="312371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uppo 45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47" name="Connettore 1 46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0" y="-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07" y="332657"/>
            <a:ext cx="8974748" cy="603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4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AREA TERRITORIALE 3  </a:t>
            </a:r>
            <a:r>
              <a:rPr lang="it-IT" dirty="0" smtClean="0"/>
              <a:t>(Via Monticelli – Fuorni)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17302"/>
              </p:ext>
            </p:extLst>
          </p:nvPr>
        </p:nvGraphicFramePr>
        <p:xfrm>
          <a:off x="6476795" y="38434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4861785" y="258215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3423680" y="26166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3309091" y="30805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000436" y="208972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6282894" y="226824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125412" y="214148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6181806" y="239501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543116" y="264553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3184115" y="316984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3507124" y="252740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o 22"/>
          <p:cNvGrpSpPr/>
          <p:nvPr/>
        </p:nvGrpSpPr>
        <p:grpSpPr>
          <a:xfrm>
            <a:off x="8219850" y="4282982"/>
            <a:ext cx="215310" cy="2288492"/>
            <a:chOff x="8813878" y="4005064"/>
            <a:chExt cx="233252" cy="2288492"/>
          </a:xfrm>
        </p:grpSpPr>
        <p:sp>
          <p:nvSpPr>
            <p:cNvPr id="24" name="Ovale 23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e 24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e 25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e 26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7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8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e 29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8036346" y="4641511"/>
            <a:ext cx="3323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(3)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32" name="Gruppo 31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33" name="Connettore 1 32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35" name="Connettore 1 34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8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2606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4  </a:t>
            </a:r>
            <a:r>
              <a:rPr lang="it-IT" dirty="0" smtClean="0">
                <a:solidFill>
                  <a:schemeClr val="bg1"/>
                </a:solidFill>
              </a:rPr>
              <a:t>(Via Postiglione - Ogliara)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2" y="620688"/>
            <a:ext cx="6205171" cy="61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37128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53511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(5)</a:t>
            </a:r>
            <a:endParaRPr lang="en-US" sz="105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8" name="Ovale 7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e 14"/>
          <p:cNvSpPr/>
          <p:nvPr/>
        </p:nvSpPr>
        <p:spPr>
          <a:xfrm>
            <a:off x="2171156" y="256490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3730418" y="20147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1947862" y="20781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2710870" y="170080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1481206" y="42571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764577" y="242088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1645994" y="271905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983335" y="27636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2984708" y="210549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109684" y="210549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2810585" y="17008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741150" y="211560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381492" y="42398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1747082" y="27464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666259" y="234888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841581" y="21013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3076460" y="2780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2411771" y="23848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1373529" y="277081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1413342" y="429609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3209398" y="213285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2577932" y="169069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1740493" y="216887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po 37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39" name="Connettore 1 38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1" name="Connettore 1 40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sellaDiTesto 42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5  </a:t>
            </a:r>
            <a:r>
              <a:rPr lang="it-IT" dirty="0" smtClean="0">
                <a:solidFill>
                  <a:schemeClr val="bg1"/>
                </a:solidFill>
              </a:rPr>
              <a:t>(Viale degli Etruschi)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1" y="692697"/>
            <a:ext cx="8361485" cy="58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89738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53511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(5)</a:t>
            </a:r>
            <a:endParaRPr lang="en-US" sz="105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8" name="Ovale 7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e 14"/>
          <p:cNvSpPr/>
          <p:nvPr/>
        </p:nvSpPr>
        <p:spPr>
          <a:xfrm>
            <a:off x="3153340" y="261006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953933" y="296096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020402" y="303296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607513" y="341252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4295714" y="311838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4945195" y="258138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4101083" y="398554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409801" y="24373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4147568" y="21102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732710" y="32489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2145896" y="370362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523866" y="347019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046181" y="363906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647368" y="33179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512322" y="23818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4272901" y="32355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968008" y="26985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068696" y="199403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040249" y="407189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3556952" y="32294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153340" y="18448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2900703" y="360079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4019406" y="393519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2038577" y="375608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3158138" y="172338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1839170" y="325723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uppo 42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44" name="Connettore 1 43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6" name="Connettore 1 45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asellaDiTesto 47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esto 2"/>
          <p:cNvSpPr>
            <a:spLocks noGrp="1"/>
          </p:cNvSpPr>
          <p:nvPr>
            <p:ph type="body" idx="1"/>
          </p:nvPr>
        </p:nvSpPr>
        <p:spPr>
          <a:xfrm>
            <a:off x="-6694" y="548680"/>
            <a:ext cx="9144000" cy="522288"/>
          </a:xfrm>
        </p:spPr>
        <p:txBody>
          <a:bodyPr/>
          <a:lstStyle/>
          <a:p>
            <a:pPr algn="ctr"/>
            <a:r>
              <a:rPr lang="it-IT" altLang="it-IT" sz="2400" b="1" smtClean="0">
                <a:solidFill>
                  <a:srgbClr val="C00000"/>
                </a:solidFill>
                <a:latin typeface="+mj-lt"/>
              </a:rPr>
              <a:t>Obiettivi del progetto pilota</a:t>
            </a:r>
            <a:endParaRPr lang="it-IT" altLang="it-IT" sz="2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340768"/>
            <a:ext cx="86409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dirty="0"/>
              <a:t>Sperimentare </a:t>
            </a:r>
            <a:r>
              <a:rPr lang="it-IT" altLang="it-IT" b="1" dirty="0"/>
              <a:t>una infrastruttura di rete di comunicazione wireless </a:t>
            </a:r>
            <a:r>
              <a:rPr lang="it-IT" altLang="it-IT" dirty="0" smtClean="0"/>
              <a:t>(a 169 MHz) su cui convogliare le informazioni riguardanti i consumi energetici ed altri servizi di pubblica utilità, </a:t>
            </a:r>
            <a:r>
              <a:rPr lang="it-IT" altLang="it-IT" b="1" dirty="0" smtClean="0"/>
              <a:t>gestita da un Terzo Operatore</a:t>
            </a:r>
            <a:r>
              <a:rPr lang="it-IT" altLang="it-IT" dirty="0" smtClean="0"/>
              <a:t>.  </a:t>
            </a:r>
          </a:p>
          <a:p>
            <a:pPr algn="just">
              <a:lnSpc>
                <a:spcPct val="150000"/>
              </a:lnSpc>
            </a:pPr>
            <a:r>
              <a:rPr lang="it-IT" altLang="it-IT" dirty="0" smtClean="0"/>
              <a:t>     Nel caso specifico, informazioni provenienti da appositi dispositivi per: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it-IT" altLang="it-IT" dirty="0" smtClean="0"/>
          </a:p>
          <a:p>
            <a:pPr algn="just"/>
            <a:r>
              <a:rPr lang="it-IT" altLang="it-IT" dirty="0" smtClean="0"/>
              <a:t>     </a:t>
            </a:r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76822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it-IT" altLang="it-IT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b="1" dirty="0" smtClean="0"/>
              <a:t>lettura</a:t>
            </a:r>
            <a:r>
              <a:rPr lang="it-IT" altLang="it-IT" dirty="0" smtClean="0"/>
              <a:t> </a:t>
            </a:r>
            <a:r>
              <a:rPr lang="it-IT" altLang="it-IT" dirty="0"/>
              <a:t>a distanza (</a:t>
            </a:r>
            <a:r>
              <a:rPr lang="it-IT" altLang="it-IT" b="1" dirty="0"/>
              <a:t>senza accesso agli immobili</a:t>
            </a:r>
            <a:r>
              <a:rPr lang="it-IT" altLang="it-IT" dirty="0"/>
              <a:t>) dei </a:t>
            </a:r>
            <a:r>
              <a:rPr lang="it-IT" altLang="it-IT" b="1" dirty="0"/>
              <a:t>consumi di </a:t>
            </a:r>
            <a:r>
              <a:rPr lang="it-IT" altLang="it-IT" b="1" dirty="0" smtClean="0"/>
              <a:t>gas e acqua</a:t>
            </a:r>
            <a:r>
              <a:rPr lang="it-IT" altLang="it-IT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b="1" dirty="0" smtClean="0"/>
              <a:t>gestione</a:t>
            </a:r>
            <a:r>
              <a:rPr lang="it-IT" altLang="it-IT" dirty="0" smtClean="0"/>
              <a:t> a distanza manutenzione </a:t>
            </a:r>
            <a:r>
              <a:rPr lang="it-IT" altLang="it-IT" b="1" dirty="0" smtClean="0"/>
              <a:t>impianti termici comunali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dirty="0" smtClean="0"/>
              <a:t>pagamento </a:t>
            </a:r>
            <a:r>
              <a:rPr lang="it-IT" altLang="it-IT" b="1" dirty="0" smtClean="0"/>
              <a:t>parcheggi in linee blue</a:t>
            </a:r>
            <a:r>
              <a:rPr lang="it-IT" altLang="it-IT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dirty="0" smtClean="0"/>
              <a:t>allarme</a:t>
            </a:r>
            <a:r>
              <a:rPr lang="it-IT" altLang="it-IT" b="1" dirty="0" smtClean="0"/>
              <a:t> assistenza anziani</a:t>
            </a:r>
            <a:r>
              <a:rPr lang="it-IT" altLang="it-IT" dirty="0" smtClean="0"/>
              <a:t>.</a:t>
            </a:r>
          </a:p>
          <a:p>
            <a:pPr algn="just"/>
            <a:r>
              <a:rPr lang="it-IT" altLang="it-IT" dirty="0"/>
              <a:t> </a:t>
            </a:r>
            <a:r>
              <a:rPr lang="it-IT" altLang="it-IT" dirty="0" smtClean="0"/>
              <a:t>    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7338"/>
          <a:stretch>
            <a:fillRect/>
          </a:stretch>
        </p:blipFill>
        <p:spPr bwMode="auto">
          <a:xfrm>
            <a:off x="185051" y="692696"/>
            <a:ext cx="72866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5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6  </a:t>
            </a:r>
            <a:r>
              <a:rPr lang="it-IT" dirty="0">
                <a:solidFill>
                  <a:schemeClr val="bg1"/>
                </a:solidFill>
              </a:rPr>
              <a:t>(Via </a:t>
            </a:r>
            <a:r>
              <a:rPr lang="it-IT" dirty="0" smtClean="0">
                <a:solidFill>
                  <a:schemeClr val="bg1"/>
                </a:solidFill>
              </a:rPr>
              <a:t>S</a:t>
            </a:r>
            <a:r>
              <a:rPr lang="it-IT" dirty="0">
                <a:solidFill>
                  <a:schemeClr val="bg1"/>
                </a:solidFill>
              </a:rPr>
              <a:t>. Eustachio)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32568"/>
              </p:ext>
            </p:extLst>
          </p:nvPr>
        </p:nvGraphicFramePr>
        <p:xfrm>
          <a:off x="6447486" y="3598288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7892677" y="4356479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17" name="Ovale 16"/>
          <p:cNvSpPr/>
          <p:nvPr/>
        </p:nvSpPr>
        <p:spPr>
          <a:xfrm>
            <a:off x="3766410" y="2939570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2777339" y="300857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737527" y="2924944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8135887" y="4005064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e 19"/>
          <p:cNvSpPr/>
          <p:nvPr/>
        </p:nvSpPr>
        <p:spPr>
          <a:xfrm>
            <a:off x="3686441" y="172519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3840842" y="132202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3168190" y="430323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707681" y="49051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4347332" y="420383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245391" y="282705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426957" y="24569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3410179" y="23676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282237" y="357152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738184" y="194271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546739" y="29984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3343710" y="36450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3242622" y="436510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432496" y="41475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272901" y="36450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3616174" y="48331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309091" y="23691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3589518" y="17008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3730418" y="12773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4646432" y="18519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4505531" y="25172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4577539" y="305884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3508497" y="19629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3351672" y="28341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3359635" y="446450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3309091" y="225662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4548113" y="17728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3905937" y="137827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3623086" y="202485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uppo 49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51" name="Connettore 1 50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53" name="Connettore 1 52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sellaDiTesto 54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4665"/>
            <a:ext cx="6943725" cy="63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85052" y="1166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8  </a:t>
            </a:r>
            <a:r>
              <a:rPr lang="it-IT" dirty="0" smtClean="0">
                <a:solidFill>
                  <a:schemeClr val="bg1"/>
                </a:solidFill>
              </a:rPr>
              <a:t>(Via </a:t>
            </a:r>
            <a:r>
              <a:rPr lang="it-IT" dirty="0" err="1" smtClean="0">
                <a:solidFill>
                  <a:schemeClr val="bg1"/>
                </a:solidFill>
              </a:rPr>
              <a:t>Seripando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97056"/>
              </p:ext>
            </p:extLst>
          </p:nvPr>
        </p:nvGraphicFramePr>
        <p:xfrm>
          <a:off x="6500716" y="38805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45907" y="4638755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42077" y="6089216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8189117" y="4287340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e 15"/>
          <p:cNvSpPr/>
          <p:nvPr/>
        </p:nvSpPr>
        <p:spPr>
          <a:xfrm>
            <a:off x="2046181" y="249289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304094" y="22581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2363974" y="22093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649617" y="21096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709497" y="20608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2636439" y="260092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696319" y="255216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687202" y="272744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1747082" y="26786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1772142" y="23631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832022" y="23143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381492" y="20117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1441372" y="19629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1075804" y="26856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135684" y="263691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182085" y="31769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1241965" y="31282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2484829" y="34650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2544709" y="34162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320019" y="23863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2677647" y="26774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2652364" y="217898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2365370" y="232000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1740493" y="226824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1747082" y="278092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uppo 40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42" name="Connettore 1 41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4" name="Connettore 1 43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/>
          <p:cNvSpPr txBox="1"/>
          <p:nvPr/>
        </p:nvSpPr>
        <p:spPr>
          <a:xfrm>
            <a:off x="4644008" y="-16632"/>
            <a:ext cx="446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12525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9  </a:t>
            </a:r>
            <a:r>
              <a:rPr lang="it-IT" dirty="0" smtClean="0">
                <a:solidFill>
                  <a:schemeClr val="bg1"/>
                </a:solidFill>
              </a:rPr>
              <a:t>(Via Gaeta)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2" y="476672"/>
            <a:ext cx="7042638" cy="622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70281"/>
              </p:ext>
            </p:extLst>
          </p:nvPr>
        </p:nvGraphicFramePr>
        <p:xfrm>
          <a:off x="6500716" y="38805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45907" y="4638755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19" name="Ovale 18"/>
          <p:cNvSpPr/>
          <p:nvPr/>
        </p:nvSpPr>
        <p:spPr>
          <a:xfrm>
            <a:off x="3479417" y="25506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8042077" y="6089216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8189117" y="4287340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e 20"/>
          <p:cNvSpPr/>
          <p:nvPr/>
        </p:nvSpPr>
        <p:spPr>
          <a:xfrm>
            <a:off x="3242621" y="2708920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3068498" y="320435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027290" y="3303724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741150" y="28169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840842" y="33210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666718" y="364502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3225323" y="23143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3019328" y="25821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777339" y="28169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2577932" y="31769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620514" y="37327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2850397" y="39690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209398" y="419372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3309091" y="436510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3475274" y="40080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3597480" y="219623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076460" y="41145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2753452" y="39330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e 38"/>
          <p:cNvSpPr/>
          <p:nvPr/>
        </p:nvSpPr>
        <p:spPr>
          <a:xfrm>
            <a:off x="2543313" y="381791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2683990" y="31049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2902315" y="2780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3076460" y="24928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3201212" y="242088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3565630" y="261641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3874088" y="28889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3899348" y="322011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3633473" y="37530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3535154" y="392594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3657360" y="214748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3973780" y="300857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2748259" y="29421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3301128" y="234025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3674681" y="268304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3815358" y="324899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3002029" y="268304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2943523" y="394019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uppo 56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58" name="Connettore 1 57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sellaDiTesto 58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sellaDiTesto 61"/>
          <p:cNvSpPr txBox="1"/>
          <p:nvPr/>
        </p:nvSpPr>
        <p:spPr>
          <a:xfrm>
            <a:off x="4427984" y="-16632"/>
            <a:ext cx="468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583" y="1166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10  </a:t>
            </a:r>
            <a:r>
              <a:rPr lang="it-IT" dirty="0" smtClean="0">
                <a:solidFill>
                  <a:schemeClr val="bg1"/>
                </a:solidFill>
              </a:rPr>
              <a:t>(P.zza Matteo Luciani)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6672"/>
            <a:ext cx="7425104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2644822" y="2061304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3676"/>
              </p:ext>
            </p:extLst>
          </p:nvPr>
        </p:nvGraphicFramePr>
        <p:xfrm>
          <a:off x="6500716" y="38805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945907" y="4638755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94302" y="6089216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8189117" y="4287340"/>
            <a:ext cx="215310" cy="2288492"/>
            <a:chOff x="8813878" y="4005064"/>
            <a:chExt cx="233252" cy="2288492"/>
          </a:xfrm>
        </p:grpSpPr>
        <p:sp>
          <p:nvSpPr>
            <p:cNvPr id="11" name="Ovale 10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e 17"/>
          <p:cNvSpPr/>
          <p:nvPr/>
        </p:nvSpPr>
        <p:spPr>
          <a:xfrm>
            <a:off x="4497568" y="4088698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1846796" y="256490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3899348" y="404256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e 20"/>
          <p:cNvSpPr/>
          <p:nvPr/>
        </p:nvSpPr>
        <p:spPr>
          <a:xfrm>
            <a:off x="3983138" y="414908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394451" y="404256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e 22"/>
          <p:cNvSpPr/>
          <p:nvPr/>
        </p:nvSpPr>
        <p:spPr>
          <a:xfrm>
            <a:off x="2478240" y="414908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1886587" y="288032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e 24"/>
          <p:cNvSpPr/>
          <p:nvPr/>
        </p:nvSpPr>
        <p:spPr>
          <a:xfrm>
            <a:off x="1970376" y="288332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647368" y="350100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2112650" y="357301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511464" y="364502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1248554" y="342900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833816" y="33742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3703761" y="382505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4169044" y="389706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567857" y="396907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3304948" y="375304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890209" y="369829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1381492" y="285293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1049147" y="29249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650334" y="29249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4970814" y="414908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4771407" y="47251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5236689" y="47251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5303158" y="422108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5635503" y="479715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5801686" y="440112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e 46"/>
          <p:cNvSpPr/>
          <p:nvPr/>
        </p:nvSpPr>
        <p:spPr>
          <a:xfrm>
            <a:off x="6168650" y="458112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5004059" y="37155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5668748" y="39143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4572000" y="368104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3840842" y="34837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5347136" y="44183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4871121" y="429460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3442028" y="334987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2878427" y="327935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1549049" y="25634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e 56"/>
          <p:cNvSpPr/>
          <p:nvPr/>
        </p:nvSpPr>
        <p:spPr>
          <a:xfrm>
            <a:off x="1602139" y="300409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e 57"/>
          <p:cNvSpPr/>
          <p:nvPr/>
        </p:nvSpPr>
        <p:spPr>
          <a:xfrm>
            <a:off x="2145896" y="295796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e 58"/>
          <p:cNvSpPr/>
          <p:nvPr/>
        </p:nvSpPr>
        <p:spPr>
          <a:xfrm>
            <a:off x="2212364" y="25649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e 59"/>
          <p:cNvSpPr/>
          <p:nvPr/>
        </p:nvSpPr>
        <p:spPr>
          <a:xfrm>
            <a:off x="1447961" y="216173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e 60"/>
          <p:cNvSpPr/>
          <p:nvPr/>
        </p:nvSpPr>
        <p:spPr>
          <a:xfrm>
            <a:off x="5228727" y="44228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4880457" y="44011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5587728" y="383368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5136997" y="37170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4447025" y="35730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e 66"/>
          <p:cNvSpPr/>
          <p:nvPr/>
        </p:nvSpPr>
        <p:spPr>
          <a:xfrm>
            <a:off x="3955086" y="35010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e 67"/>
          <p:cNvSpPr/>
          <p:nvPr/>
        </p:nvSpPr>
        <p:spPr>
          <a:xfrm>
            <a:off x="3309091" y="33569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e 68"/>
          <p:cNvSpPr/>
          <p:nvPr/>
        </p:nvSpPr>
        <p:spPr>
          <a:xfrm>
            <a:off x="2970179" y="32129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2288169" y="296807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2312057" y="2672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/>
          <p:cNvSpPr/>
          <p:nvPr/>
        </p:nvSpPr>
        <p:spPr>
          <a:xfrm>
            <a:off x="1315023" y="224088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/>
          <p:cNvSpPr/>
          <p:nvPr/>
        </p:nvSpPr>
        <p:spPr>
          <a:xfrm>
            <a:off x="1447737" y="26009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/>
          <p:cNvSpPr/>
          <p:nvPr/>
        </p:nvSpPr>
        <p:spPr>
          <a:xfrm>
            <a:off x="1588414" y="31252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e 75"/>
          <p:cNvSpPr/>
          <p:nvPr/>
        </p:nvSpPr>
        <p:spPr>
          <a:xfrm>
            <a:off x="2571366" y="30157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e 76"/>
          <p:cNvSpPr/>
          <p:nvPr/>
        </p:nvSpPr>
        <p:spPr>
          <a:xfrm>
            <a:off x="4836502" y="338287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e 77"/>
          <p:cNvSpPr/>
          <p:nvPr/>
        </p:nvSpPr>
        <p:spPr>
          <a:xfrm>
            <a:off x="3160228" y="296807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e 78"/>
          <p:cNvSpPr/>
          <p:nvPr/>
        </p:nvSpPr>
        <p:spPr>
          <a:xfrm>
            <a:off x="5269935" y="378904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e 79"/>
          <p:cNvSpPr/>
          <p:nvPr/>
        </p:nvSpPr>
        <p:spPr>
          <a:xfrm>
            <a:off x="4239656" y="353702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e 80"/>
          <p:cNvSpPr/>
          <p:nvPr/>
        </p:nvSpPr>
        <p:spPr>
          <a:xfrm>
            <a:off x="2145896" y="263691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uppo 81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83" name="Connettore 1 82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asellaDiTesto 83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85" name="Connettore 1 84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e 86"/>
          <p:cNvSpPr/>
          <p:nvPr/>
        </p:nvSpPr>
        <p:spPr>
          <a:xfrm>
            <a:off x="3127077" y="33275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e 87"/>
          <p:cNvSpPr/>
          <p:nvPr/>
        </p:nvSpPr>
        <p:spPr>
          <a:xfrm>
            <a:off x="2329450" y="318350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sellaDiTesto 88"/>
          <p:cNvSpPr txBox="1"/>
          <p:nvPr/>
        </p:nvSpPr>
        <p:spPr>
          <a:xfrm>
            <a:off x="5319780" y="-16632"/>
            <a:ext cx="379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Term1\Desktop\Loghi\LogoSpringOff_Rosso 860x2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756694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Logo_spring_complet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/>
          <a:stretch>
            <a:fillRect/>
          </a:stretch>
        </p:blipFill>
        <p:spPr bwMode="auto">
          <a:xfrm>
            <a:off x="81192" y="684213"/>
            <a:ext cx="2806499" cy="5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asellaDiTesto 7"/>
          <p:cNvSpPr txBox="1">
            <a:spLocks noChangeArrowheads="1"/>
          </p:cNvSpPr>
          <p:nvPr/>
        </p:nvSpPr>
        <p:spPr bwMode="auto">
          <a:xfrm>
            <a:off x="18661" y="3284984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Il «Progetto </a:t>
            </a:r>
            <a:r>
              <a:rPr lang="it-IT" altLang="it-IT" sz="2400" b="1" dirty="0"/>
              <a:t>Pilota per la città di </a:t>
            </a:r>
            <a:r>
              <a:rPr lang="it-IT" altLang="it-IT" sz="2400" b="1" dirty="0" smtClean="0"/>
              <a:t>Salerno </a:t>
            </a:r>
            <a:r>
              <a:rPr lang="it-IT" altLang="it-IT" sz="2400" dirty="0" smtClean="0"/>
              <a:t>(ID 820)</a:t>
            </a:r>
            <a:r>
              <a:rPr lang="it-IT" altLang="it-IT" sz="2400" b="1" dirty="0" smtClean="0"/>
              <a:t>», proposto da S</a:t>
            </a:r>
            <a:r>
              <a:rPr lang="it-IT" altLang="it-IT" sz="2400" dirty="0" smtClean="0"/>
              <a:t>alerno </a:t>
            </a:r>
            <a:r>
              <a:rPr lang="it-IT" altLang="it-IT" sz="2400" b="1" dirty="0" smtClean="0"/>
              <a:t>E</a:t>
            </a:r>
            <a:r>
              <a:rPr lang="it-IT" altLang="it-IT" sz="2400" dirty="0" smtClean="0"/>
              <a:t>nergia </a:t>
            </a:r>
            <a:r>
              <a:rPr lang="it-IT" altLang="it-IT" sz="2400" b="1" dirty="0" smtClean="0"/>
              <a:t>D</a:t>
            </a:r>
            <a:r>
              <a:rPr lang="it-IT" altLang="it-IT" sz="2400" dirty="0" smtClean="0"/>
              <a:t>istribuzione,</a:t>
            </a:r>
            <a:endParaRPr lang="it-IT" altLang="it-IT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 è stato approvato con: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 </a:t>
            </a:r>
            <a:r>
              <a:rPr lang="it-IT" altLang="it-IT" sz="2400" b="1" dirty="0"/>
              <a:t>DELIBERAZIONE 10 LUGLIO 2014 334/2014/R/GAS</a:t>
            </a:r>
            <a:r>
              <a:rPr lang="it-IT" altLang="it-IT" sz="2400" b="1" dirty="0" smtClean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Data inizio progetto: 1/10/2014</a:t>
            </a:r>
            <a:endParaRPr lang="it-IT" altLang="it-IT" sz="2400" dirty="0"/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0" y="1340768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bg1"/>
                </a:solidFill>
              </a:rPr>
              <a:t>Delibera AEEG 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393/2013/R/GAS, bando per: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 smtClean="0">
                <a:solidFill>
                  <a:schemeClr val="bg1"/>
                </a:solidFill>
              </a:rPr>
              <a:t>SPERIMENTAZIONE </a:t>
            </a:r>
            <a:r>
              <a:rPr lang="it-IT" altLang="it-IT" sz="2400" b="1" i="1" dirty="0">
                <a:solidFill>
                  <a:schemeClr val="bg1"/>
                </a:solidFill>
              </a:rPr>
              <a:t>DI SOLUZIONI DI TELEGESTIONE </a:t>
            </a:r>
            <a:r>
              <a:rPr lang="it-IT" altLang="it-IT" sz="2400" b="1" i="1" dirty="0" smtClean="0">
                <a:solidFill>
                  <a:schemeClr val="bg1"/>
                </a:solidFill>
              </a:rPr>
              <a:t>MULTI-SERVIZIO</a:t>
            </a:r>
            <a:endParaRPr lang="it-IT" altLang="it-IT" sz="2400" b="1" i="1" dirty="0">
              <a:solidFill>
                <a:schemeClr val="bg1"/>
              </a:solidFill>
            </a:endParaRPr>
          </a:p>
        </p:txBody>
      </p:sp>
      <p:pic>
        <p:nvPicPr>
          <p:cNvPr id="7" name="Immagine 6" descr="Salerno Distribuzione.jpg"/>
          <p:cNvPicPr>
            <a:picLocks noChangeAspect="1"/>
          </p:cNvPicPr>
          <p:nvPr/>
        </p:nvPicPr>
        <p:blipFill>
          <a:blip r:embed="rId5" cstate="print"/>
          <a:srcRect r="50000" b="37400"/>
          <a:stretch>
            <a:fillRect/>
          </a:stretch>
        </p:blipFill>
        <p:spPr>
          <a:xfrm>
            <a:off x="3707904" y="188640"/>
            <a:ext cx="2038316" cy="864096"/>
          </a:xfrm>
          <a:prstGeom prst="rect">
            <a:avLst/>
          </a:prstGeom>
        </p:spPr>
      </p:pic>
      <p:pic>
        <p:nvPicPr>
          <p:cNvPr id="8" name="Immagine 7" descr="logo-business-solution.gif"/>
          <p:cNvPicPr>
            <a:picLocks noChangeAspect="1"/>
          </p:cNvPicPr>
          <p:nvPr/>
        </p:nvPicPr>
        <p:blipFill>
          <a:blip r:embed="rId6" cstate="print"/>
          <a:srcRect r="61831" b="-7999"/>
          <a:stretch>
            <a:fillRect/>
          </a:stretch>
        </p:blipFill>
        <p:spPr>
          <a:xfrm>
            <a:off x="7092280" y="260648"/>
            <a:ext cx="1756271" cy="5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80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-243408"/>
            <a:ext cx="9144000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 descr="C:\Users\Term1\Desktop\Loghi\LogoSpringOff_Rosso 860x2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86" y="2780928"/>
            <a:ext cx="2015310" cy="5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Logo_spring_complet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/>
          <a:stretch>
            <a:fillRect/>
          </a:stretch>
        </p:blipFill>
        <p:spPr bwMode="auto">
          <a:xfrm>
            <a:off x="6984776" y="3200276"/>
            <a:ext cx="2051720" cy="37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Salerno Distribuzione.jpg"/>
          <p:cNvPicPr>
            <a:picLocks noChangeAspect="1"/>
          </p:cNvPicPr>
          <p:nvPr/>
        </p:nvPicPr>
        <p:blipFill>
          <a:blip r:embed="rId5" cstate="print"/>
          <a:srcRect r="50000" b="37400"/>
          <a:stretch>
            <a:fillRect/>
          </a:stretch>
        </p:blipFill>
        <p:spPr>
          <a:xfrm>
            <a:off x="3635896" y="2636912"/>
            <a:ext cx="2208176" cy="936104"/>
          </a:xfrm>
          <a:prstGeom prst="rect">
            <a:avLst/>
          </a:prstGeom>
        </p:spPr>
      </p:pic>
      <p:pic>
        <p:nvPicPr>
          <p:cNvPr id="8" name="Immagine 7" descr="logo-business-solution.gif"/>
          <p:cNvPicPr>
            <a:picLocks noChangeAspect="1"/>
          </p:cNvPicPr>
          <p:nvPr/>
        </p:nvPicPr>
        <p:blipFill>
          <a:blip r:embed="rId6" cstate="print"/>
          <a:srcRect r="61831" b="-7999"/>
          <a:stretch>
            <a:fillRect/>
          </a:stretch>
        </p:blipFill>
        <p:spPr>
          <a:xfrm>
            <a:off x="63500" y="2835920"/>
            <a:ext cx="2202721" cy="710555"/>
          </a:xfrm>
          <a:prstGeom prst="rect">
            <a:avLst/>
          </a:prstGeom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7" cstate="print"/>
          <a:srcRect l="4505" b="59251"/>
          <a:stretch>
            <a:fillRect/>
          </a:stretch>
        </p:blipFill>
        <p:spPr bwMode="auto">
          <a:xfrm>
            <a:off x="-12700" y="3687670"/>
            <a:ext cx="9156700" cy="316799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14340" name="CasellaDiTesto 7"/>
          <p:cNvSpPr txBox="1">
            <a:spLocks noChangeArrowheads="1"/>
          </p:cNvSpPr>
          <p:nvPr/>
        </p:nvSpPr>
        <p:spPr bwMode="auto">
          <a:xfrm>
            <a:off x="-1588" y="-31541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accent6"/>
                </a:solidFill>
              </a:rPr>
              <a:t>Progetto </a:t>
            </a:r>
            <a:r>
              <a:rPr lang="it-IT" altLang="it-IT" b="1" dirty="0">
                <a:solidFill>
                  <a:schemeClr val="accent6"/>
                </a:solidFill>
              </a:rPr>
              <a:t>Pilota </a:t>
            </a:r>
            <a:r>
              <a:rPr lang="it-IT" altLang="it-IT" b="1" dirty="0" smtClean="0">
                <a:solidFill>
                  <a:schemeClr val="accent6"/>
                </a:solidFill>
              </a:rPr>
              <a:t>di </a:t>
            </a:r>
            <a:r>
              <a:rPr lang="it-IT" altLang="it-IT" b="1" dirty="0" err="1" smtClean="0">
                <a:solidFill>
                  <a:schemeClr val="accent6"/>
                </a:solidFill>
              </a:rPr>
              <a:t>Tele-gestione</a:t>
            </a:r>
            <a:endParaRPr lang="it-IT" altLang="it-IT" b="1" dirty="0" smtClean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err="1" smtClean="0">
                <a:solidFill>
                  <a:schemeClr val="accent6"/>
                </a:solidFill>
              </a:rPr>
              <a:t>Multi-Servizio</a:t>
            </a:r>
            <a:r>
              <a:rPr lang="it-IT" altLang="it-IT" b="1" dirty="0" smtClean="0">
                <a:solidFill>
                  <a:schemeClr val="accent6"/>
                </a:solidFill>
              </a:rPr>
              <a:t>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accent6"/>
                </a:solidFill>
              </a:rPr>
              <a:t>per </a:t>
            </a:r>
            <a:r>
              <a:rPr lang="it-IT" altLang="it-IT" b="1" dirty="0">
                <a:solidFill>
                  <a:schemeClr val="accent6"/>
                </a:solidFill>
              </a:rPr>
              <a:t>la </a:t>
            </a:r>
            <a:r>
              <a:rPr lang="it-IT" altLang="it-IT" b="1" dirty="0" smtClean="0">
                <a:solidFill>
                  <a:schemeClr val="accent6"/>
                </a:solidFill>
              </a:rPr>
              <a:t>Città </a:t>
            </a:r>
            <a:r>
              <a:rPr lang="it-IT" altLang="it-IT" b="1" dirty="0">
                <a:solidFill>
                  <a:schemeClr val="accent6"/>
                </a:solidFill>
              </a:rPr>
              <a:t>di </a:t>
            </a:r>
            <a:r>
              <a:rPr lang="it-IT" altLang="it-IT" b="1" dirty="0" smtClean="0">
                <a:solidFill>
                  <a:schemeClr val="accent6"/>
                </a:solidFill>
              </a:rPr>
              <a:t>Salerno</a:t>
            </a:r>
            <a:endParaRPr lang="it-IT" alt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80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/>
          <p:cNvSpPr txBox="1">
            <a:spLocks noChangeArrowheads="1"/>
          </p:cNvSpPr>
          <p:nvPr/>
        </p:nvSpPr>
        <p:spPr bwMode="auto">
          <a:xfrm>
            <a:off x="0" y="908050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 smtClean="0">
                <a:solidFill>
                  <a:srgbClr val="C00000"/>
                </a:solidFill>
              </a:rPr>
              <a:t>Risultati attesi dalla </a:t>
            </a:r>
            <a:r>
              <a:rPr lang="it-IT" altLang="it-IT" sz="2400" b="1" dirty="0">
                <a:solidFill>
                  <a:srgbClr val="C00000"/>
                </a:solidFill>
              </a:rPr>
              <a:t>sperimentazione</a:t>
            </a:r>
          </a:p>
        </p:txBody>
      </p:sp>
      <p:sp>
        <p:nvSpPr>
          <p:cNvPr id="17411" name="CasellaDiTesto 4"/>
          <p:cNvSpPr txBox="1">
            <a:spLocks noChangeArrowheads="1"/>
          </p:cNvSpPr>
          <p:nvPr/>
        </p:nvSpPr>
        <p:spPr bwMode="auto">
          <a:xfrm>
            <a:off x="288032" y="1484784"/>
            <a:ext cx="87484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it-IT" altLang="it-IT" sz="2000" b="1" dirty="0"/>
              <a:t>verifica</a:t>
            </a:r>
            <a:r>
              <a:rPr lang="it-IT" altLang="it-IT" sz="2000" dirty="0"/>
              <a:t> della </a:t>
            </a:r>
            <a:r>
              <a:rPr lang="it-IT" altLang="it-IT" sz="2000" b="1" dirty="0"/>
              <a:t>fattibilità tecnica/tecnologica </a:t>
            </a:r>
            <a:r>
              <a:rPr lang="it-IT" altLang="it-IT" sz="2000" dirty="0"/>
              <a:t>della </a:t>
            </a:r>
            <a:r>
              <a:rPr lang="it-IT" altLang="it-IT" sz="2000" b="1" dirty="0"/>
              <a:t>condivisione</a:t>
            </a:r>
            <a:r>
              <a:rPr lang="it-IT" altLang="it-IT" sz="2000" dirty="0"/>
              <a:t> da parte di diversi servizi dell’</a:t>
            </a:r>
            <a:r>
              <a:rPr lang="it-IT" altLang="it-IT" sz="2000" b="1" dirty="0"/>
              <a:t>infrastruttura di comunicazione </a:t>
            </a:r>
            <a:r>
              <a:rPr lang="it-IT" altLang="it-IT" sz="2000" dirty="0"/>
              <a:t>utilizzata per la </a:t>
            </a:r>
            <a:r>
              <a:rPr lang="it-IT" altLang="it-IT" sz="2000" b="1" dirty="0" err="1" smtClean="0"/>
              <a:t>telelettura</a:t>
            </a:r>
            <a:r>
              <a:rPr lang="it-IT" altLang="it-IT" sz="2000" b="1" dirty="0" smtClean="0"/>
              <a:t>/</a:t>
            </a:r>
            <a:r>
              <a:rPr lang="it-IT" altLang="it-IT" sz="2000" b="1" dirty="0" err="1" smtClean="0"/>
              <a:t>telegestione</a:t>
            </a:r>
            <a:endParaRPr lang="it-IT" altLang="it-IT" sz="2000" dirty="0" smtClean="0"/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it-IT" altLang="it-IT" sz="2000" b="1" dirty="0" smtClean="0"/>
              <a:t>test “in campo”</a:t>
            </a:r>
            <a:r>
              <a:rPr lang="it-IT" altLang="it-IT" sz="2000" dirty="0" smtClean="0"/>
              <a:t> dei </a:t>
            </a:r>
            <a:r>
              <a:rPr lang="it-IT" altLang="it-IT" sz="2000" b="1" dirty="0" smtClean="0"/>
              <a:t>modelli</a:t>
            </a:r>
            <a:r>
              <a:rPr lang="it-IT" altLang="it-IT" sz="2000" dirty="0" smtClean="0"/>
              <a:t> di assetto (o </a:t>
            </a:r>
            <a:r>
              <a:rPr lang="it-IT" altLang="it-IT" sz="2000" b="1" dirty="0" err="1" smtClean="0"/>
              <a:t>governance</a:t>
            </a:r>
            <a:r>
              <a:rPr lang="it-IT" altLang="it-IT" sz="2000" dirty="0" smtClean="0"/>
              <a:t>), fra operatori dei diversi servizi (gestiti da soggetti diversi) che fruiscono della medesima infrastruttura di telelettura/</a:t>
            </a:r>
            <a:r>
              <a:rPr lang="it-IT" altLang="it-IT" sz="2000" dirty="0" err="1" smtClean="0"/>
              <a:t>telegestione</a:t>
            </a:r>
            <a:endParaRPr lang="it-IT" altLang="it-IT" sz="2000" dirty="0" smtClean="0"/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it-IT" altLang="it-IT" sz="2000" b="1" dirty="0" smtClean="0"/>
              <a:t>verifica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dell’</a:t>
            </a:r>
            <a:r>
              <a:rPr lang="it-IT" altLang="it-IT" sz="2000" b="1" dirty="0"/>
              <a:t>economicità</a:t>
            </a:r>
            <a:r>
              <a:rPr lang="it-IT" altLang="it-IT" sz="2000" dirty="0"/>
              <a:t> delle </a:t>
            </a:r>
            <a:r>
              <a:rPr lang="it-IT" altLang="it-IT" sz="2000" b="1" dirty="0"/>
              <a:t>soluzioni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proposte (</a:t>
            </a:r>
            <a:r>
              <a:rPr lang="it-IT" altLang="it-IT" sz="2000" b="1" dirty="0" smtClean="0"/>
              <a:t>in funzione </a:t>
            </a:r>
            <a:r>
              <a:rPr lang="it-IT" altLang="it-IT" sz="2000" dirty="0" smtClean="0"/>
              <a:t>delle modalità di </a:t>
            </a:r>
            <a:r>
              <a:rPr lang="it-IT" altLang="it-IT" sz="2000" b="1" dirty="0" smtClean="0"/>
              <a:t>condivisione</a:t>
            </a:r>
            <a:r>
              <a:rPr lang="it-IT" altLang="it-IT" sz="2000" dirty="0" smtClean="0"/>
              <a:t> dell’</a:t>
            </a:r>
            <a:r>
              <a:rPr lang="it-IT" altLang="it-IT" sz="2000" b="1" dirty="0" smtClean="0"/>
              <a:t>infrastruttura</a:t>
            </a:r>
            <a:r>
              <a:rPr lang="it-IT" altLang="it-IT" sz="2000" dirty="0" smtClean="0"/>
              <a:t> e del relativo investimento)</a:t>
            </a:r>
            <a:endParaRPr lang="it-IT" alt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468560" y="-149215"/>
            <a:ext cx="9144000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Dei dispositive </a:t>
            </a:r>
            <a:r>
              <a:rPr lang="en-US" dirty="0" err="1" smtClean="0"/>
              <a:t>elettronici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164226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5832648" y="836712"/>
            <a:ext cx="1224136" cy="1465531"/>
            <a:chOff x="280398" y="2348880"/>
            <a:chExt cx="1224136" cy="1465531"/>
          </a:xfrm>
        </p:grpSpPr>
        <p:pic>
          <p:nvPicPr>
            <p:cNvPr id="12" name="Picture 43" descr="\\193.205.164.108\SpringOff\Prodotti\Tele-Contatore\Progetto Spring Off\ConceptDesign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699787"/>
              <a:ext cx="67310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/>
          </p:nvSpPr>
          <p:spPr>
            <a:xfrm>
              <a:off x="280398" y="2662283"/>
              <a:ext cx="1224136" cy="1152128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340780" y="2348880"/>
              <a:ext cx="11435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Acqua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691678" y="1050163"/>
            <a:ext cx="1224136" cy="1679062"/>
            <a:chOff x="251520" y="476672"/>
            <a:chExt cx="1224136" cy="1679062"/>
          </a:xfrm>
        </p:grpSpPr>
        <p:pic>
          <p:nvPicPr>
            <p:cNvPr id="20" name="Immagine 19" descr="Sacofgas_SF4_Smar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1075614"/>
              <a:ext cx="952500" cy="952500"/>
            </a:xfrm>
            <a:prstGeom prst="rect">
              <a:avLst/>
            </a:prstGeom>
          </p:spPr>
        </p:pic>
        <p:sp>
          <p:nvSpPr>
            <p:cNvPr id="21" name="Ovale 20"/>
            <p:cNvSpPr/>
            <p:nvPr/>
          </p:nvSpPr>
          <p:spPr>
            <a:xfrm>
              <a:off x="251520" y="1003606"/>
              <a:ext cx="1224136" cy="1152128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asellaDiTesto 21"/>
            <p:cNvSpPr txBox="1">
              <a:spLocks noChangeArrowheads="1"/>
            </p:cNvSpPr>
            <p:nvPr/>
          </p:nvSpPr>
          <p:spPr bwMode="auto">
            <a:xfrm>
              <a:off x="349406" y="476672"/>
              <a:ext cx="10081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(G4/G6)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1259632" y="3595201"/>
            <a:ext cx="1296144" cy="1412776"/>
            <a:chOff x="1835696" y="5445224"/>
            <a:chExt cx="1296144" cy="1412776"/>
          </a:xfrm>
        </p:grpSpPr>
        <p:grpSp>
          <p:nvGrpSpPr>
            <p:cNvPr id="29" name="Gruppo 35"/>
            <p:cNvGrpSpPr/>
            <p:nvPr/>
          </p:nvGrpSpPr>
          <p:grpSpPr>
            <a:xfrm>
              <a:off x="1835696" y="5705872"/>
              <a:ext cx="1224136" cy="1152128"/>
              <a:chOff x="306276" y="5416346"/>
              <a:chExt cx="1224136" cy="1152128"/>
            </a:xfrm>
          </p:grpSpPr>
          <p:pic>
            <p:nvPicPr>
              <p:cNvPr id="31" name="Immagine 30" descr="gprs_schema2.png"/>
              <p:cNvPicPr>
                <a:picLocks noChangeAspect="1"/>
              </p:cNvPicPr>
              <p:nvPr/>
            </p:nvPicPr>
            <p:blipFill>
              <a:blip r:embed="rId6" cstate="print"/>
              <a:srcRect t="33660" r="84278" b="38800"/>
              <a:stretch>
                <a:fillRect/>
              </a:stretch>
            </p:blipFill>
            <p:spPr>
              <a:xfrm>
                <a:off x="476170" y="5687126"/>
                <a:ext cx="879570" cy="648072"/>
              </a:xfrm>
              <a:prstGeom prst="rect">
                <a:avLst/>
              </a:prstGeom>
            </p:spPr>
          </p:pic>
          <p:sp>
            <p:nvSpPr>
              <p:cNvPr id="32" name="Ovale 31"/>
              <p:cNvSpPr/>
              <p:nvPr/>
            </p:nvSpPr>
            <p:spPr>
              <a:xfrm>
                <a:off x="306276" y="5416346"/>
                <a:ext cx="1224136" cy="1152128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CasellaDiTesto 29"/>
            <p:cNvSpPr txBox="1">
              <a:spLocks noChangeArrowheads="1"/>
            </p:cNvSpPr>
            <p:nvPr/>
          </p:nvSpPr>
          <p:spPr bwMode="auto">
            <a:xfrm>
              <a:off x="1835696" y="5445224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GdM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Termico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3563888" y="4682014"/>
            <a:ext cx="1728192" cy="1411282"/>
            <a:chOff x="107504" y="3889926"/>
            <a:chExt cx="1728192" cy="1411282"/>
          </a:xfrm>
        </p:grpSpPr>
        <p:pic>
          <p:nvPicPr>
            <p:cNvPr id="34" name="Immagine 33" descr="gprs_schema2.png"/>
            <p:cNvPicPr>
              <a:picLocks noChangeAspect="1"/>
            </p:cNvPicPr>
            <p:nvPr/>
          </p:nvPicPr>
          <p:blipFill>
            <a:blip r:embed="rId6" cstate="print"/>
            <a:srcRect r="84278" b="64817"/>
            <a:stretch>
              <a:fillRect/>
            </a:stretch>
          </p:blipFill>
          <p:spPr>
            <a:xfrm>
              <a:off x="452070" y="4329265"/>
              <a:ext cx="879570" cy="827927"/>
            </a:xfrm>
            <a:prstGeom prst="rect">
              <a:avLst/>
            </a:prstGeom>
          </p:spPr>
        </p:pic>
        <p:sp>
          <p:nvSpPr>
            <p:cNvPr id="35" name="Ovale 34"/>
            <p:cNvSpPr/>
            <p:nvPr/>
          </p:nvSpPr>
          <p:spPr>
            <a:xfrm>
              <a:off x="251520" y="4149080"/>
              <a:ext cx="1224136" cy="115212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sellaDiTesto 35"/>
            <p:cNvSpPr txBox="1">
              <a:spLocks noChangeArrowheads="1"/>
            </p:cNvSpPr>
            <p:nvPr/>
          </p:nvSpPr>
          <p:spPr bwMode="auto">
            <a:xfrm>
              <a:off x="107504" y="3889926"/>
              <a:ext cx="1728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rgbClr val="000000"/>
                  </a:solidFill>
                  <a:latin typeface="Calibri" pitchFamily="34" charset="0"/>
                </a:rPr>
                <a:t>GdM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alibri" pitchFamily="34" charset="0"/>
                </a:rPr>
                <a:t>Elettrico</a:t>
              </a:r>
              <a:endParaRPr lang="en-US" sz="14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5292080" y="4005064"/>
            <a:ext cx="2304256" cy="1728192"/>
            <a:chOff x="1763688" y="5877272"/>
            <a:chExt cx="2304256" cy="1728192"/>
          </a:xfrm>
        </p:grpSpPr>
        <p:grpSp>
          <p:nvGrpSpPr>
            <p:cNvPr id="41" name="Gruppo 60"/>
            <p:cNvGrpSpPr/>
            <p:nvPr/>
          </p:nvGrpSpPr>
          <p:grpSpPr>
            <a:xfrm>
              <a:off x="1763688" y="5877272"/>
              <a:ext cx="2304256" cy="1728192"/>
              <a:chOff x="899592" y="5705872"/>
              <a:chExt cx="2304256" cy="1728192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1835696" y="5705872"/>
                <a:ext cx="1224136" cy="1152128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asellaDiTesto 43"/>
              <p:cNvSpPr txBox="1">
                <a:spLocks noChangeArrowheads="1"/>
              </p:cNvSpPr>
              <p:nvPr/>
            </p:nvSpPr>
            <p:spPr bwMode="auto">
              <a:xfrm>
                <a:off x="899592" y="6910844"/>
                <a:ext cx="23042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Sensori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di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Stato</a:t>
                </a:r>
                <a:endParaRPr lang="en-US" sz="1400" b="1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parcheggi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,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tele-soccorso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)</a:t>
                </a:r>
              </a:p>
            </p:txBody>
          </p:sp>
        </p:grpSp>
        <p:pic>
          <p:nvPicPr>
            <p:cNvPr id="42" name="Immagine 41" descr="addo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5816" y="6077322"/>
              <a:ext cx="780678" cy="780678"/>
            </a:xfrm>
            <a:prstGeom prst="rect">
              <a:avLst/>
            </a:prstGeom>
          </p:spPr>
        </p:pic>
      </p:grpSp>
      <p:grpSp>
        <p:nvGrpSpPr>
          <p:cNvPr id="62" name="Gruppo 61"/>
          <p:cNvGrpSpPr/>
          <p:nvPr/>
        </p:nvGrpSpPr>
        <p:grpSpPr>
          <a:xfrm>
            <a:off x="5580112" y="2204864"/>
            <a:ext cx="2318508" cy="1401495"/>
            <a:chOff x="1362042" y="1628800"/>
            <a:chExt cx="2318508" cy="1401495"/>
          </a:xfrm>
        </p:grpSpPr>
        <p:sp>
          <p:nvSpPr>
            <p:cNvPr id="54" name="CasellaDiTesto 53"/>
            <p:cNvSpPr txBox="1">
              <a:spLocks noChangeArrowheads="1"/>
            </p:cNvSpPr>
            <p:nvPr/>
          </p:nvSpPr>
          <p:spPr bwMode="auto">
            <a:xfrm>
              <a:off x="1362042" y="2599408"/>
              <a:ext cx="12961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70C0"/>
                  </a:solidFill>
                  <a:latin typeface="Calibri" pitchFamily="34" charset="0"/>
                </a:rPr>
                <a:t>Radio </a:t>
              </a:r>
              <a:r>
                <a:rPr lang="en-US" sz="1100" b="1" dirty="0" err="1" smtClean="0">
                  <a:solidFill>
                    <a:srgbClr val="0070C0"/>
                  </a:solidFill>
                  <a:latin typeface="Calibri" pitchFamily="34" charset="0"/>
                </a:rPr>
                <a:t>Frequenza</a:t>
              </a:r>
              <a:endParaRPr lang="en-US" sz="1100" b="1" dirty="0" smtClean="0">
                <a:solidFill>
                  <a:srgbClr val="0070C0"/>
                </a:solidFill>
                <a:latin typeface="Calibri" pitchFamily="34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70C0"/>
                  </a:solidFill>
                  <a:latin typeface="Calibri" pitchFamily="34" charset="0"/>
                </a:rPr>
                <a:t>@  169 MHz</a:t>
              </a:r>
            </a:p>
          </p:txBody>
        </p:sp>
        <p:sp>
          <p:nvSpPr>
            <p:cNvPr id="55" name="CasellaDiTesto 54"/>
            <p:cNvSpPr txBox="1">
              <a:spLocks noChangeArrowheads="1"/>
            </p:cNvSpPr>
            <p:nvPr/>
          </p:nvSpPr>
          <p:spPr bwMode="auto">
            <a:xfrm>
              <a:off x="2637934" y="2708920"/>
              <a:ext cx="8995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RF 1800 MHz</a:t>
              </a: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382437" y="1628800"/>
              <a:ext cx="2232248" cy="1368152"/>
            </a:xfrm>
            <a:prstGeom prst="rect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CasellaDiTesto 56"/>
            <p:cNvSpPr txBox="1">
              <a:spLocks noChangeArrowheads="1"/>
            </p:cNvSpPr>
            <p:nvPr/>
          </p:nvSpPr>
          <p:spPr bwMode="auto">
            <a:xfrm>
              <a:off x="1634465" y="1643052"/>
              <a:ext cx="17281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rgbClr val="FF0000"/>
                  </a:solidFill>
                  <a:latin typeface="Calibri" pitchFamily="34" charset="0"/>
                </a:rPr>
                <a:t>Funzionalità</a:t>
              </a:r>
              <a:endParaRPr lang="en-US" sz="1000" b="1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8" name="CasellaDiTesto 57"/>
            <p:cNvSpPr txBox="1">
              <a:spLocks noChangeArrowheads="1"/>
            </p:cNvSpPr>
            <p:nvPr/>
          </p:nvSpPr>
          <p:spPr bwMode="auto">
            <a:xfrm>
              <a:off x="1550230" y="2425195"/>
              <a:ext cx="20882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rgbClr val="FF0000"/>
                  </a:solidFill>
                  <a:latin typeface="Calibri" pitchFamily="34" charset="0"/>
                </a:rPr>
                <a:t>Canali</a:t>
              </a:r>
              <a:r>
                <a:rPr lang="en-US" sz="1000" b="1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1000" b="1" dirty="0" err="1" smtClean="0">
                  <a:solidFill>
                    <a:srgbClr val="FF0000"/>
                  </a:solidFill>
                  <a:latin typeface="Calibri" pitchFamily="34" charset="0"/>
                </a:rPr>
                <a:t>di</a:t>
              </a:r>
              <a:r>
                <a:rPr lang="en-US" sz="1000" b="1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1000" b="1" dirty="0" err="1" smtClean="0">
                  <a:solidFill>
                    <a:srgbClr val="FF0000"/>
                  </a:solidFill>
                  <a:latin typeface="Calibri" pitchFamily="34" charset="0"/>
                </a:rPr>
                <a:t>Comunicazione</a:t>
              </a:r>
              <a:endParaRPr lang="en-US" sz="1000" b="1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2565926" y="2672952"/>
              <a:ext cx="0" cy="324000"/>
            </a:xfrm>
            <a:prstGeom prst="line">
              <a:avLst/>
            </a:prstGeom>
            <a:noFill/>
            <a:ln w="15875" cap="flat" cmpd="sng" algn="ctr">
              <a:solidFill>
                <a:srgbClr val="FFC000"/>
              </a:solidFill>
              <a:prstDash val="solid"/>
            </a:ln>
            <a:effectLst/>
          </p:spPr>
        </p:cxnSp>
        <p:sp>
          <p:nvSpPr>
            <p:cNvPr id="61" name="CasellaDiTesto 60"/>
            <p:cNvSpPr txBox="1">
              <a:spLocks noChangeArrowheads="1"/>
            </p:cNvSpPr>
            <p:nvPr/>
          </p:nvSpPr>
          <p:spPr bwMode="auto">
            <a:xfrm>
              <a:off x="1376294" y="1819514"/>
              <a:ext cx="23042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 smtClean="0">
                  <a:latin typeface="Calibri" pitchFamily="34" charset="0"/>
                </a:rPr>
                <a:t>Raccolta</a:t>
              </a:r>
              <a:r>
                <a:rPr lang="en-US" sz="1000" b="1" dirty="0" smtClean="0">
                  <a:latin typeface="Calibri" pitchFamily="34" charset="0"/>
                </a:rPr>
                <a:t> e </a:t>
              </a:r>
              <a:r>
                <a:rPr lang="en-US" sz="1000" b="1" dirty="0" err="1" smtClean="0">
                  <a:latin typeface="Calibri" pitchFamily="34" charset="0"/>
                </a:rPr>
                <a:t>Memorizzazione</a:t>
              </a:r>
              <a:r>
                <a:rPr lang="en-US" sz="1000" b="1" dirty="0" smtClean="0">
                  <a:latin typeface="Calibri" pitchFamily="34" charset="0"/>
                </a:rPr>
                <a:t> </a:t>
              </a:r>
              <a:r>
                <a:rPr lang="en-US" sz="1000" b="1" dirty="0" err="1" smtClean="0">
                  <a:latin typeface="Calibri" pitchFamily="34" charset="0"/>
                </a:rPr>
                <a:t>Dati</a:t>
              </a:r>
              <a:endParaRPr lang="en-US" sz="1000" b="1" dirty="0" smtClean="0">
                <a:latin typeface="Calibri" pitchFamily="34" charset="0"/>
              </a:endParaRPr>
            </a:p>
            <a:p>
              <a:pPr algn="ctr"/>
              <a:r>
                <a:rPr lang="en-US" sz="1000" b="1" dirty="0" smtClean="0">
                  <a:latin typeface="Calibri" pitchFamily="34" charset="0"/>
                </a:rPr>
                <a:t>Network Discovery   </a:t>
              </a:r>
              <a:r>
                <a:rPr lang="en-US" sz="1000" b="1" dirty="0" err="1" smtClean="0">
                  <a:latin typeface="Calibri" pitchFamily="34" charset="0"/>
                </a:rPr>
                <a:t>Sincronizzazione</a:t>
              </a:r>
              <a:endParaRPr lang="en-US" sz="1000" b="1" dirty="0">
                <a:latin typeface="Calibri" pitchFamily="34" charset="0"/>
              </a:endParaRPr>
            </a:p>
            <a:p>
              <a:pPr algn="ctr"/>
              <a:r>
                <a:rPr lang="en-US" sz="1000" b="1" dirty="0" smtClean="0">
                  <a:latin typeface="Calibri" pitchFamily="34" charset="0"/>
                </a:rPr>
                <a:t>Aggiornamento firmware </a:t>
              </a:r>
              <a:r>
                <a:rPr lang="en-US" sz="1000" b="1" dirty="0" err="1" smtClean="0">
                  <a:latin typeface="Calibri" pitchFamily="34" charset="0"/>
                </a:rPr>
                <a:t>Autodiagnostica</a:t>
              </a:r>
              <a:endParaRPr lang="en-US" sz="1000" b="1" dirty="0" smtClean="0">
                <a:latin typeface="Calibri" pitchFamily="34" charset="0"/>
              </a:endParaRPr>
            </a:p>
          </p:txBody>
        </p:sp>
      </p:grpSp>
      <p:grpSp>
        <p:nvGrpSpPr>
          <p:cNvPr id="71" name="Gruppo 70"/>
          <p:cNvGrpSpPr>
            <a:grpSpLocks/>
          </p:cNvGrpSpPr>
          <p:nvPr/>
        </p:nvGrpSpPr>
        <p:grpSpPr bwMode="auto">
          <a:xfrm rot="4552542">
            <a:off x="2445221" y="2049999"/>
            <a:ext cx="1229220" cy="1027237"/>
            <a:chOff x="9108504" y="476672"/>
            <a:chExt cx="936104" cy="864096"/>
          </a:xfrm>
        </p:grpSpPr>
        <p:sp>
          <p:nvSpPr>
            <p:cNvPr id="72" name="Arco 71"/>
            <p:cNvSpPr/>
            <p:nvPr/>
          </p:nvSpPr>
          <p:spPr>
            <a:xfrm>
              <a:off x="9108504" y="476672"/>
              <a:ext cx="936104" cy="864096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Arco 72"/>
            <p:cNvSpPr>
              <a:spLocks noChangeAspect="1"/>
            </p:cNvSpPr>
            <p:nvPr/>
          </p:nvSpPr>
          <p:spPr>
            <a:xfrm>
              <a:off x="9149777" y="547934"/>
              <a:ext cx="842494" cy="778322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Arco 73"/>
            <p:cNvSpPr>
              <a:spLocks noChangeAspect="1"/>
            </p:cNvSpPr>
            <p:nvPr/>
          </p:nvSpPr>
          <p:spPr>
            <a:xfrm>
              <a:off x="9140727" y="638103"/>
              <a:ext cx="758403" cy="698901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5" name="Gruppo 21"/>
            <p:cNvGrpSpPr>
              <a:grpSpLocks noChangeAspect="1"/>
            </p:cNvGrpSpPr>
            <p:nvPr/>
          </p:nvGrpSpPr>
          <p:grpSpPr bwMode="auto">
            <a:xfrm>
              <a:off x="9145624" y="701670"/>
              <a:ext cx="673995" cy="622149"/>
              <a:chOff x="9260904" y="1484784"/>
              <a:chExt cx="936104" cy="864096"/>
            </a:xfrm>
          </p:grpSpPr>
          <p:sp>
            <p:nvSpPr>
              <p:cNvPr id="76" name="Arco 75"/>
              <p:cNvSpPr/>
              <p:nvPr/>
            </p:nvSpPr>
            <p:spPr>
              <a:xfrm>
                <a:off x="9281455" y="1491277"/>
                <a:ext cx="936544" cy="851565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Arco 76"/>
              <p:cNvSpPr>
                <a:spLocks noChangeAspect="1"/>
              </p:cNvSpPr>
              <p:nvPr/>
            </p:nvSpPr>
            <p:spPr>
              <a:xfrm>
                <a:off x="9299716" y="1559505"/>
                <a:ext cx="843991" cy="763320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Arco 77"/>
              <p:cNvSpPr>
                <a:spLocks noChangeAspect="1"/>
              </p:cNvSpPr>
              <p:nvPr/>
            </p:nvSpPr>
            <p:spPr>
              <a:xfrm>
                <a:off x="9310082" y="1647539"/>
                <a:ext cx="760255" cy="68831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uppo 78"/>
          <p:cNvGrpSpPr>
            <a:grpSpLocks/>
          </p:cNvGrpSpPr>
          <p:nvPr/>
        </p:nvGrpSpPr>
        <p:grpSpPr bwMode="auto">
          <a:xfrm rot="2004769">
            <a:off x="2016950" y="3682558"/>
            <a:ext cx="1229220" cy="1027237"/>
            <a:chOff x="9108504" y="476672"/>
            <a:chExt cx="936104" cy="864096"/>
          </a:xfrm>
        </p:grpSpPr>
        <p:sp>
          <p:nvSpPr>
            <p:cNvPr id="80" name="Arco 79"/>
            <p:cNvSpPr/>
            <p:nvPr/>
          </p:nvSpPr>
          <p:spPr>
            <a:xfrm>
              <a:off x="9108504" y="476672"/>
              <a:ext cx="936104" cy="864096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>
            <a:xfrm>
              <a:off x="9149777" y="547934"/>
              <a:ext cx="842494" cy="778322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Arco 81"/>
            <p:cNvSpPr>
              <a:spLocks noChangeAspect="1"/>
            </p:cNvSpPr>
            <p:nvPr/>
          </p:nvSpPr>
          <p:spPr>
            <a:xfrm>
              <a:off x="9140727" y="638103"/>
              <a:ext cx="758403" cy="698901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3" name="Gruppo 21"/>
            <p:cNvGrpSpPr>
              <a:grpSpLocks noChangeAspect="1"/>
            </p:cNvGrpSpPr>
            <p:nvPr/>
          </p:nvGrpSpPr>
          <p:grpSpPr bwMode="auto">
            <a:xfrm>
              <a:off x="9145624" y="701670"/>
              <a:ext cx="673995" cy="622149"/>
              <a:chOff x="9260904" y="1484784"/>
              <a:chExt cx="936104" cy="864096"/>
            </a:xfrm>
          </p:grpSpPr>
          <p:sp>
            <p:nvSpPr>
              <p:cNvPr id="84" name="Arco 83"/>
              <p:cNvSpPr/>
              <p:nvPr/>
            </p:nvSpPr>
            <p:spPr>
              <a:xfrm>
                <a:off x="9281455" y="1491277"/>
                <a:ext cx="936544" cy="851565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Arco 84"/>
              <p:cNvSpPr>
                <a:spLocks noChangeAspect="1"/>
              </p:cNvSpPr>
              <p:nvPr/>
            </p:nvSpPr>
            <p:spPr>
              <a:xfrm>
                <a:off x="9299716" y="1559505"/>
                <a:ext cx="843991" cy="763320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Arco 85"/>
              <p:cNvSpPr>
                <a:spLocks noChangeAspect="1"/>
              </p:cNvSpPr>
              <p:nvPr/>
            </p:nvSpPr>
            <p:spPr>
              <a:xfrm>
                <a:off x="9310082" y="1647539"/>
                <a:ext cx="760255" cy="68831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uppo 86"/>
          <p:cNvGrpSpPr>
            <a:grpSpLocks/>
          </p:cNvGrpSpPr>
          <p:nvPr/>
        </p:nvGrpSpPr>
        <p:grpSpPr bwMode="auto">
          <a:xfrm rot="15775210">
            <a:off x="5550565" y="3732626"/>
            <a:ext cx="1229220" cy="1027237"/>
            <a:chOff x="9108504" y="476672"/>
            <a:chExt cx="936104" cy="864096"/>
          </a:xfrm>
        </p:grpSpPr>
        <p:sp>
          <p:nvSpPr>
            <p:cNvPr id="88" name="Arco 87"/>
            <p:cNvSpPr/>
            <p:nvPr/>
          </p:nvSpPr>
          <p:spPr>
            <a:xfrm>
              <a:off x="9108504" y="476672"/>
              <a:ext cx="936104" cy="864096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Arco 88"/>
            <p:cNvSpPr>
              <a:spLocks noChangeAspect="1"/>
            </p:cNvSpPr>
            <p:nvPr/>
          </p:nvSpPr>
          <p:spPr>
            <a:xfrm>
              <a:off x="9149777" y="547934"/>
              <a:ext cx="842494" cy="778322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Arco 89"/>
            <p:cNvSpPr>
              <a:spLocks noChangeAspect="1"/>
            </p:cNvSpPr>
            <p:nvPr/>
          </p:nvSpPr>
          <p:spPr>
            <a:xfrm>
              <a:off x="9140727" y="638103"/>
              <a:ext cx="758403" cy="698901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1" name="Gruppo 21"/>
            <p:cNvGrpSpPr>
              <a:grpSpLocks noChangeAspect="1"/>
            </p:cNvGrpSpPr>
            <p:nvPr/>
          </p:nvGrpSpPr>
          <p:grpSpPr bwMode="auto">
            <a:xfrm>
              <a:off x="9145624" y="701670"/>
              <a:ext cx="673995" cy="622149"/>
              <a:chOff x="9260904" y="1484784"/>
              <a:chExt cx="936104" cy="864096"/>
            </a:xfrm>
          </p:grpSpPr>
          <p:sp>
            <p:nvSpPr>
              <p:cNvPr id="92" name="Arco 91"/>
              <p:cNvSpPr/>
              <p:nvPr/>
            </p:nvSpPr>
            <p:spPr>
              <a:xfrm>
                <a:off x="9281455" y="1491277"/>
                <a:ext cx="936544" cy="851565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Arco 92"/>
              <p:cNvSpPr>
                <a:spLocks noChangeAspect="1"/>
              </p:cNvSpPr>
              <p:nvPr/>
            </p:nvSpPr>
            <p:spPr>
              <a:xfrm>
                <a:off x="9299716" y="1559505"/>
                <a:ext cx="843991" cy="763320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Arco 93"/>
              <p:cNvSpPr>
                <a:spLocks noChangeAspect="1"/>
              </p:cNvSpPr>
              <p:nvPr/>
            </p:nvSpPr>
            <p:spPr>
              <a:xfrm>
                <a:off x="9310082" y="1647539"/>
                <a:ext cx="760255" cy="68831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uppo 94"/>
          <p:cNvGrpSpPr>
            <a:grpSpLocks/>
          </p:cNvGrpSpPr>
          <p:nvPr/>
        </p:nvGrpSpPr>
        <p:grpSpPr bwMode="auto">
          <a:xfrm rot="19673967">
            <a:off x="3670857" y="4169902"/>
            <a:ext cx="1229220" cy="1027237"/>
            <a:chOff x="9108504" y="476672"/>
            <a:chExt cx="936104" cy="864096"/>
          </a:xfrm>
        </p:grpSpPr>
        <p:sp>
          <p:nvSpPr>
            <p:cNvPr id="96" name="Arco 95"/>
            <p:cNvSpPr/>
            <p:nvPr/>
          </p:nvSpPr>
          <p:spPr>
            <a:xfrm>
              <a:off x="9108504" y="476672"/>
              <a:ext cx="936104" cy="864096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Arco 96"/>
            <p:cNvSpPr>
              <a:spLocks noChangeAspect="1"/>
            </p:cNvSpPr>
            <p:nvPr/>
          </p:nvSpPr>
          <p:spPr>
            <a:xfrm>
              <a:off x="9149777" y="547934"/>
              <a:ext cx="842494" cy="778322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Arco 97"/>
            <p:cNvSpPr>
              <a:spLocks noChangeAspect="1"/>
            </p:cNvSpPr>
            <p:nvPr/>
          </p:nvSpPr>
          <p:spPr>
            <a:xfrm>
              <a:off x="9140727" y="638103"/>
              <a:ext cx="758403" cy="698901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" name="Gruppo 21"/>
            <p:cNvGrpSpPr>
              <a:grpSpLocks noChangeAspect="1"/>
            </p:cNvGrpSpPr>
            <p:nvPr/>
          </p:nvGrpSpPr>
          <p:grpSpPr bwMode="auto">
            <a:xfrm>
              <a:off x="9145624" y="701670"/>
              <a:ext cx="673995" cy="622149"/>
              <a:chOff x="9260904" y="1484784"/>
              <a:chExt cx="936104" cy="864096"/>
            </a:xfrm>
          </p:grpSpPr>
          <p:sp>
            <p:nvSpPr>
              <p:cNvPr id="100" name="Arco 99"/>
              <p:cNvSpPr/>
              <p:nvPr/>
            </p:nvSpPr>
            <p:spPr>
              <a:xfrm>
                <a:off x="9281455" y="1491277"/>
                <a:ext cx="936544" cy="851565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Arco 100"/>
              <p:cNvSpPr>
                <a:spLocks noChangeAspect="1"/>
              </p:cNvSpPr>
              <p:nvPr/>
            </p:nvSpPr>
            <p:spPr>
              <a:xfrm>
                <a:off x="9299716" y="1559505"/>
                <a:ext cx="843991" cy="763320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Arco 101"/>
              <p:cNvSpPr>
                <a:spLocks noChangeAspect="1"/>
              </p:cNvSpPr>
              <p:nvPr/>
            </p:nvSpPr>
            <p:spPr>
              <a:xfrm>
                <a:off x="9310082" y="1647539"/>
                <a:ext cx="760255" cy="68831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uppo 102"/>
          <p:cNvGrpSpPr>
            <a:grpSpLocks/>
          </p:cNvGrpSpPr>
          <p:nvPr/>
        </p:nvGrpSpPr>
        <p:grpSpPr bwMode="auto">
          <a:xfrm rot="11609727">
            <a:off x="5298729" y="1614033"/>
            <a:ext cx="1229220" cy="1027237"/>
            <a:chOff x="9108504" y="476672"/>
            <a:chExt cx="936104" cy="864096"/>
          </a:xfrm>
        </p:grpSpPr>
        <p:sp>
          <p:nvSpPr>
            <p:cNvPr id="104" name="Arco 103"/>
            <p:cNvSpPr/>
            <p:nvPr/>
          </p:nvSpPr>
          <p:spPr>
            <a:xfrm>
              <a:off x="9108504" y="476672"/>
              <a:ext cx="936104" cy="864096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Arco 104"/>
            <p:cNvSpPr>
              <a:spLocks noChangeAspect="1"/>
            </p:cNvSpPr>
            <p:nvPr/>
          </p:nvSpPr>
          <p:spPr>
            <a:xfrm>
              <a:off x="9149777" y="547934"/>
              <a:ext cx="842494" cy="778322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Arco 105"/>
            <p:cNvSpPr>
              <a:spLocks noChangeAspect="1"/>
            </p:cNvSpPr>
            <p:nvPr/>
          </p:nvSpPr>
          <p:spPr>
            <a:xfrm>
              <a:off x="9140727" y="638103"/>
              <a:ext cx="758403" cy="698901"/>
            </a:xfrm>
            <a:prstGeom prst="arc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7" name="Gruppo 21"/>
            <p:cNvGrpSpPr>
              <a:grpSpLocks noChangeAspect="1"/>
            </p:cNvGrpSpPr>
            <p:nvPr/>
          </p:nvGrpSpPr>
          <p:grpSpPr bwMode="auto">
            <a:xfrm>
              <a:off x="9145624" y="701670"/>
              <a:ext cx="673995" cy="622149"/>
              <a:chOff x="9260904" y="1484784"/>
              <a:chExt cx="936104" cy="864096"/>
            </a:xfrm>
          </p:grpSpPr>
          <p:sp>
            <p:nvSpPr>
              <p:cNvPr id="108" name="Arco 107"/>
              <p:cNvSpPr/>
              <p:nvPr/>
            </p:nvSpPr>
            <p:spPr>
              <a:xfrm>
                <a:off x="9281455" y="1491277"/>
                <a:ext cx="936544" cy="851565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Arco 108"/>
              <p:cNvSpPr>
                <a:spLocks noChangeAspect="1"/>
              </p:cNvSpPr>
              <p:nvPr/>
            </p:nvSpPr>
            <p:spPr>
              <a:xfrm>
                <a:off x="9299716" y="1559505"/>
                <a:ext cx="843991" cy="763320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Arco 109"/>
              <p:cNvSpPr>
                <a:spLocks noChangeAspect="1"/>
              </p:cNvSpPr>
              <p:nvPr/>
            </p:nvSpPr>
            <p:spPr>
              <a:xfrm>
                <a:off x="9310082" y="1647539"/>
                <a:ext cx="760255" cy="68831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1" name="CasellaDiTesto 110"/>
          <p:cNvSpPr txBox="1">
            <a:spLocks noChangeArrowheads="1"/>
          </p:cNvSpPr>
          <p:nvPr/>
        </p:nvSpPr>
        <p:spPr bwMode="auto">
          <a:xfrm>
            <a:off x="3419872" y="2185700"/>
            <a:ext cx="1728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CONCENTRATORE DATI</a:t>
            </a:r>
          </a:p>
        </p:txBody>
      </p:sp>
      <p:sp>
        <p:nvSpPr>
          <p:cNvPr id="112" name="CasellaDiTesto 111"/>
          <p:cNvSpPr txBox="1"/>
          <p:nvPr/>
        </p:nvSpPr>
        <p:spPr>
          <a:xfrm>
            <a:off x="2187228" y="310706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RF @ 169 MHz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4716016" y="44371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RF @ 169 MHz</a:t>
            </a:r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992188"/>
            <a:ext cx="63627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823556" y="1916832"/>
            <a:ext cx="3600400" cy="3672408"/>
            <a:chOff x="2823556" y="1916832"/>
            <a:chExt cx="3600400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2348880"/>
              <a:ext cx="318135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e 4"/>
            <p:cNvSpPr/>
            <p:nvPr/>
          </p:nvSpPr>
          <p:spPr>
            <a:xfrm>
              <a:off x="2823556" y="1916832"/>
              <a:ext cx="3600400" cy="3672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148429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4"/>
            <a:ext cx="1268273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4744"/>
            <a:ext cx="1268273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1268273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31285 -0.1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3" name="Gruppo 7"/>
          <p:cNvGrpSpPr/>
          <p:nvPr/>
        </p:nvGrpSpPr>
        <p:grpSpPr>
          <a:xfrm>
            <a:off x="-36512" y="836712"/>
            <a:ext cx="3600400" cy="3672408"/>
            <a:chOff x="2823556" y="1916832"/>
            <a:chExt cx="3600400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2348880"/>
              <a:ext cx="318135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e 4"/>
            <p:cNvSpPr/>
            <p:nvPr/>
          </p:nvSpPr>
          <p:spPr>
            <a:xfrm>
              <a:off x="2823556" y="1916832"/>
              <a:ext cx="3600400" cy="3672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148429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uppo 59"/>
          <p:cNvGrpSpPr/>
          <p:nvPr/>
        </p:nvGrpSpPr>
        <p:grpSpPr>
          <a:xfrm>
            <a:off x="3779912" y="2708920"/>
            <a:ext cx="2640003" cy="1769168"/>
            <a:chOff x="3779912" y="2708920"/>
            <a:chExt cx="2640003" cy="1769168"/>
          </a:xfrm>
        </p:grpSpPr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3779912" y="2708920"/>
              <a:ext cx="2640003" cy="176916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134240" y="3217217"/>
              <a:ext cx="18862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Rete Mobile GPRS /UMTS</a:t>
              </a:r>
            </a:p>
          </p:txBody>
        </p:sp>
      </p:grpSp>
      <p:cxnSp>
        <p:nvCxnSpPr>
          <p:cNvPr id="27" name="Connettore 2 26"/>
          <p:cNvCxnSpPr/>
          <p:nvPr/>
        </p:nvCxnSpPr>
        <p:spPr>
          <a:xfrm>
            <a:off x="2195736" y="2420888"/>
            <a:ext cx="2160240" cy="648072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8" name="Connettore 2 27"/>
          <p:cNvCxnSpPr/>
          <p:nvPr/>
        </p:nvCxnSpPr>
        <p:spPr>
          <a:xfrm flipV="1">
            <a:off x="1835696" y="4221088"/>
            <a:ext cx="2448272" cy="1008112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9" name="Connettore 2 28"/>
          <p:cNvCxnSpPr/>
          <p:nvPr/>
        </p:nvCxnSpPr>
        <p:spPr>
          <a:xfrm flipH="1">
            <a:off x="6012160" y="3284984"/>
            <a:ext cx="1728192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62" name="Gruppo 61"/>
          <p:cNvGrpSpPr/>
          <p:nvPr/>
        </p:nvGrpSpPr>
        <p:grpSpPr>
          <a:xfrm>
            <a:off x="7092280" y="1628800"/>
            <a:ext cx="1944216" cy="4392488"/>
            <a:chOff x="7092280" y="1628800"/>
            <a:chExt cx="1944216" cy="4392488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0352" y="2420888"/>
              <a:ext cx="915670" cy="1484784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101" y="4968435"/>
              <a:ext cx="1875395" cy="105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792" y="3982144"/>
              <a:ext cx="1880619" cy="10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092280" y="1628800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B050"/>
                  </a:solidFill>
                </a:rPr>
                <a:t>Sistema di Accesso Centrale</a:t>
              </a:r>
              <a:endParaRPr lang="it-IT" sz="16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4"/>
            <a:ext cx="1268273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4744"/>
            <a:ext cx="1268273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1268273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Connettore 2 48"/>
          <p:cNvCxnSpPr/>
          <p:nvPr/>
        </p:nvCxnSpPr>
        <p:spPr>
          <a:xfrm>
            <a:off x="4499992" y="1772816"/>
            <a:ext cx="576064" cy="122413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52" name="Connettore 2 51"/>
          <p:cNvCxnSpPr/>
          <p:nvPr/>
        </p:nvCxnSpPr>
        <p:spPr>
          <a:xfrm flipH="1">
            <a:off x="4283968" y="4221088"/>
            <a:ext cx="432048" cy="86409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57" name="Connettore 2 56"/>
          <p:cNvCxnSpPr/>
          <p:nvPr/>
        </p:nvCxnSpPr>
        <p:spPr>
          <a:xfrm>
            <a:off x="5796136" y="3933056"/>
            <a:ext cx="360040" cy="93610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o 17"/>
          <p:cNvGrpSpPr/>
          <p:nvPr/>
        </p:nvGrpSpPr>
        <p:grpSpPr>
          <a:xfrm>
            <a:off x="7092280" y="1628800"/>
            <a:ext cx="1944216" cy="4392488"/>
            <a:chOff x="7092280" y="1628800"/>
            <a:chExt cx="1944216" cy="4392488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0352" y="2420888"/>
              <a:ext cx="915670" cy="1484784"/>
            </a:xfrm>
            <a:prstGeom prst="rect">
              <a:avLst/>
            </a:prstGeom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101" y="4968435"/>
              <a:ext cx="1875395" cy="105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792" y="3982144"/>
              <a:ext cx="1880619" cy="10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7092280" y="1628800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B050"/>
                  </a:solidFill>
                </a:rPr>
                <a:t>Sistema di Accesso Centrale</a:t>
              </a:r>
              <a:endParaRPr lang="it-IT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itolo 1"/>
          <p:cNvSpPr txBox="1">
            <a:spLocks/>
          </p:cNvSpPr>
          <p:nvPr/>
        </p:nvSpPr>
        <p:spPr bwMode="gray">
          <a:xfrm>
            <a:off x="0" y="548680"/>
            <a:ext cx="9132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L’Infrastruttura di rete</a:t>
            </a:r>
            <a:r>
              <a:rPr kumimoji="0" lang="it-IT" sz="2400" b="1" i="0" u="none" strike="noStrike" kern="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it-IT" sz="2400" b="1" i="0" u="none" strike="noStrike" kern="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it-IT" sz="24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532 L -0.74427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2037</Words>
  <Application>Microsoft Office PowerPoint</Application>
  <PresentationFormat>Presentazione su schermo (4:3)</PresentationFormat>
  <Paragraphs>512</Paragraphs>
  <Slides>35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TimesNewRoman,Bold</vt:lpstr>
      <vt:lpstr>Wingdings</vt:lpstr>
      <vt:lpstr>1_Standarddesign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L’Infrastruttura di rete </vt:lpstr>
      <vt:lpstr>L’Infrastruttura di rete </vt:lpstr>
      <vt:lpstr>L’Infrastruttura di rete </vt:lpstr>
      <vt:lpstr>L’Infrastruttura di rete </vt:lpstr>
      <vt:lpstr>Presentazione standard di PowerPoint</vt:lpstr>
      <vt:lpstr>L’Infrastruttura di rete </vt:lpstr>
      <vt:lpstr>L’Infrastruttura di rete </vt:lpstr>
      <vt:lpstr>Soggetti partecipanti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Term1</dc:creator>
  <cp:lastModifiedBy>Antonio Pietrosanto</cp:lastModifiedBy>
  <cp:revision>114</cp:revision>
  <dcterms:created xsi:type="dcterms:W3CDTF">2012-03-08T12:32:14Z</dcterms:created>
  <dcterms:modified xsi:type="dcterms:W3CDTF">2014-10-13T13:36:31Z</dcterms:modified>
</cp:coreProperties>
</file>