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8" r:id="rId3"/>
    <p:sldId id="259" r:id="rId4"/>
    <p:sldId id="297" r:id="rId5"/>
    <p:sldId id="295" r:id="rId6"/>
    <p:sldId id="290" r:id="rId7"/>
    <p:sldId id="29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7" r:id="rId31"/>
    <p:sldId id="288" r:id="rId32"/>
    <p:sldId id="289" r:id="rId33"/>
    <p:sldId id="303" r:id="rId34"/>
    <p:sldId id="299" r:id="rId35"/>
    <p:sldId id="300" r:id="rId36"/>
    <p:sldId id="301" r:id="rId37"/>
    <p:sldId id="302" r:id="rId38"/>
    <p:sldId id="304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1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9189A-3D91-497B-83B8-D7F3B5284EE3}" type="datetimeFigureOut">
              <a:rPr lang="it-IT" smtClean="0"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CFEE6-DA77-4394-BFBD-C667668E55FA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7.png"/><Relationship Id="rId4" Type="http://schemas.openxmlformats.org/officeDocument/2006/relationships/image" Target="../media/image51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png"/><Relationship Id="rId7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RMAND~1\AppData\Local\Temp\Rar$DRa0.128\3dbeb0a02ad8c417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b="38025"/>
          <a:stretch/>
        </p:blipFill>
        <p:spPr bwMode="auto">
          <a:xfrm>
            <a:off x="783373" y="517058"/>
            <a:ext cx="7893083" cy="57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x\Desktop\FSE 2007-2013 loghi2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152" y="188640"/>
            <a:ext cx="2080264" cy="667514"/>
          </a:xfrm>
          <a:prstGeom prst="rect">
            <a:avLst/>
          </a:prstGeom>
          <a:noFill/>
        </p:spPr>
      </p:pic>
      <p:pic>
        <p:nvPicPr>
          <p:cNvPr id="4100" name="Picture 4" descr="C:\Users\Max\Desktop\FSE 2007-2013 loghi-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766" y="188640"/>
            <a:ext cx="2958090" cy="699518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3656481" y="6156012"/>
            <a:ext cx="206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- 27 MAGGIO 2016 -</a:t>
            </a: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059085" y="1556792"/>
            <a:ext cx="393998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/>
              <a:t>2) </a:t>
            </a:r>
            <a:r>
              <a:rPr lang="it-IT" sz="4000" dirty="0"/>
              <a:t>I </a:t>
            </a:r>
            <a:r>
              <a:rPr lang="it-IT" sz="4000" dirty="0" smtClean="0"/>
              <a:t>CRITERI </a:t>
            </a:r>
          </a:p>
          <a:p>
            <a:pPr algn="ctr"/>
            <a:r>
              <a:rPr lang="it-IT" sz="4000" dirty="0" smtClean="0"/>
              <a:t>PER LA GESTIONE </a:t>
            </a:r>
          </a:p>
          <a:p>
            <a:pPr algn="ctr"/>
            <a:r>
              <a:rPr lang="it-IT" sz="4000" dirty="0" smtClean="0"/>
              <a:t>DELLA SICUREZZA</a:t>
            </a:r>
            <a:endParaRPr lang="it-IT" sz="4000" dirty="0"/>
          </a:p>
        </p:txBody>
      </p:sp>
      <p:pic>
        <p:nvPicPr>
          <p:cNvPr id="3074" name="Picture 2" descr="C:\Users\Armando Mauro\Desktop\Piano PC presentazione SALERNO\Copertina parte B o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2" y="1845264"/>
            <a:ext cx="3551226" cy="39600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/>
          <p:cNvSpPr/>
          <p:nvPr/>
        </p:nvSpPr>
        <p:spPr>
          <a:xfrm>
            <a:off x="719958" y="4365104"/>
            <a:ext cx="3780034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sinistra 9"/>
          <p:cNvSpPr/>
          <p:nvPr/>
        </p:nvSpPr>
        <p:spPr>
          <a:xfrm>
            <a:off x="5171667" y="4077072"/>
            <a:ext cx="1560573" cy="79721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3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9098"/>
              </p:ext>
            </p:extLst>
          </p:nvPr>
        </p:nvGraphicFramePr>
        <p:xfrm>
          <a:off x="1344392" y="1484784"/>
          <a:ext cx="7548087" cy="4942171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7548087"/>
              </a:tblGrid>
              <a:tr h="429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200" dirty="0" smtClean="0">
                          <a:effectLst/>
                        </a:rPr>
                        <a:t>COC - CENTRO OPERATIVO</a:t>
                      </a:r>
                      <a:r>
                        <a:rPr lang="it-IT" sz="2200" baseline="0" dirty="0" smtClean="0">
                          <a:effectLst/>
                        </a:rPr>
                        <a:t> COMUNALE</a:t>
                      </a:r>
                      <a:endParaRPr lang="it-IT" sz="2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62" marR="29262" marT="0" marB="0" anchor="ctr"/>
                </a:tc>
              </a:tr>
              <a:tr h="429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1. </a:t>
                      </a:r>
                      <a:r>
                        <a:rPr lang="it-IT" sz="1400" dirty="0" smtClean="0">
                          <a:effectLst/>
                        </a:rPr>
                        <a:t>FUNZIONE TECNICA E DI PIANIFICAZIONE</a:t>
                      </a:r>
                      <a:endParaRPr lang="it-IT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(tecnici comunali, tecnici o professionisti locali, enti di ricerca scientifica</a:t>
                      </a:r>
                      <a:r>
                        <a:rPr lang="it-IT" sz="1100" dirty="0" smtClean="0">
                          <a:effectLst/>
                        </a:rPr>
                        <a:t>)</a:t>
                      </a:r>
                      <a:endParaRPr lang="it-IT" sz="1100" dirty="0">
                        <a:effectLst/>
                      </a:endParaRPr>
                    </a:p>
                  </a:txBody>
                  <a:tcPr marL="29262" marR="29262" marT="0" marB="0" anchor="ctr"/>
                </a:tc>
              </a:tr>
              <a:tr h="429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2. FUNZIONE SANITÀ, ASSISTENZA SOCIALE E VETERINARIA</a:t>
                      </a:r>
                      <a:endParaRPr lang="it-IT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(A.S.L., C.R.I., Volontariato Socio Sanitario, 118</a:t>
                      </a:r>
                      <a:r>
                        <a:rPr lang="it-IT" sz="1100" dirty="0" smtClean="0">
                          <a:effectLst/>
                        </a:rPr>
                        <a:t>)</a:t>
                      </a:r>
                      <a:endParaRPr lang="it-IT" sz="1100" dirty="0">
                        <a:effectLst/>
                      </a:endParaRPr>
                    </a:p>
                  </a:txBody>
                  <a:tcPr marL="29262" marR="29262" marT="0" marB="0" anchor="ctr"/>
                </a:tc>
              </a:tr>
              <a:tr h="429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3. </a:t>
                      </a:r>
                      <a:r>
                        <a:rPr lang="it-IT" sz="1400" dirty="0" smtClean="0">
                          <a:effectLst/>
                        </a:rPr>
                        <a:t>FUNZIONE VOLONTARIATO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</a:rPr>
                        <a:t>(</a:t>
                      </a:r>
                      <a:r>
                        <a:rPr lang="it-IT" sz="1100" dirty="0">
                          <a:effectLst/>
                        </a:rPr>
                        <a:t>gruppi comunali di protezione civile, organizzazioni di volontariato</a:t>
                      </a:r>
                      <a:r>
                        <a:rPr lang="it-IT" sz="1100" dirty="0" smtClean="0">
                          <a:effectLst/>
                        </a:rPr>
                        <a:t>)</a:t>
                      </a:r>
                      <a:endParaRPr lang="it-IT" sz="1100" dirty="0">
                        <a:effectLst/>
                      </a:endParaRPr>
                    </a:p>
                  </a:txBody>
                  <a:tcPr marL="29262" marR="29262" marT="0" marB="0" anchor="ctr"/>
                </a:tc>
              </a:tr>
              <a:tr h="429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4. </a:t>
                      </a:r>
                      <a:r>
                        <a:rPr lang="it-IT" sz="1400" dirty="0" smtClean="0">
                          <a:effectLst/>
                        </a:rPr>
                        <a:t>FUNZIONE MATERIALI E MEZZI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</a:rPr>
                        <a:t>(</a:t>
                      </a:r>
                      <a:r>
                        <a:rPr lang="it-IT" sz="1100" dirty="0">
                          <a:effectLst/>
                        </a:rPr>
                        <a:t>aziende pubbliche e private, amministrazione locale</a:t>
                      </a:r>
                      <a:r>
                        <a:rPr lang="it-IT" sz="1100" dirty="0" smtClean="0">
                          <a:effectLst/>
                        </a:rPr>
                        <a:t>).</a:t>
                      </a:r>
                      <a:endParaRPr lang="it-IT" sz="1100" dirty="0">
                        <a:effectLst/>
                      </a:endParaRPr>
                    </a:p>
                  </a:txBody>
                  <a:tcPr marL="29262" marR="29262" marT="0" marB="0" anchor="ctr"/>
                </a:tc>
              </a:tr>
              <a:tr h="644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5. </a:t>
                      </a:r>
                      <a:r>
                        <a:rPr lang="it-IT" sz="1400" dirty="0" smtClean="0">
                          <a:effectLst/>
                        </a:rPr>
                        <a:t>FUNZIONE SERVIZI ESSENZIALI ED ATTIVITÀ SCOLASTICA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</a:rPr>
                        <a:t>(</a:t>
                      </a:r>
                      <a:r>
                        <a:rPr lang="it-IT" sz="1100" dirty="0">
                          <a:effectLst/>
                        </a:rPr>
                        <a:t>Energia elettrica, Gas, Acqua, Aziende Municipalizzate, Smaltimento rifiuti,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Provveditorato agli Studi</a:t>
                      </a:r>
                      <a:r>
                        <a:rPr lang="it-IT" sz="1100" dirty="0" smtClean="0">
                          <a:effectLst/>
                        </a:rPr>
                        <a:t>)</a:t>
                      </a:r>
                      <a:endParaRPr lang="it-IT" sz="1100" dirty="0">
                        <a:effectLst/>
                      </a:endParaRPr>
                    </a:p>
                  </a:txBody>
                  <a:tcPr marL="29262" marR="29262" marT="0" marB="0" anchor="ctr"/>
                </a:tc>
              </a:tr>
              <a:tr h="644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6. </a:t>
                      </a:r>
                      <a:r>
                        <a:rPr lang="it-IT" sz="1400" dirty="0" smtClean="0">
                          <a:effectLst/>
                        </a:rPr>
                        <a:t>FUNZIONE CENSIMENTO DANNI A PERSONE E COSE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</a:rPr>
                        <a:t>(</a:t>
                      </a:r>
                      <a:r>
                        <a:rPr lang="it-IT" sz="1100" dirty="0">
                          <a:effectLst/>
                        </a:rPr>
                        <a:t>tecnici comunali, ufficio Anagrafe, Vigili Urbani, Comunità Montana, Regione, VV.F.,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Gruppi Nazionali e Servizi Tecnici Nazionali</a:t>
                      </a:r>
                      <a:r>
                        <a:rPr lang="it-IT" sz="1100" dirty="0" smtClean="0">
                          <a:effectLst/>
                        </a:rPr>
                        <a:t>)</a:t>
                      </a:r>
                      <a:endParaRPr lang="it-IT" sz="1100" dirty="0">
                        <a:effectLst/>
                      </a:endParaRPr>
                    </a:p>
                  </a:txBody>
                  <a:tcPr marL="29262" marR="29262" marT="0" marB="0" anchor="ctr"/>
                </a:tc>
              </a:tr>
              <a:tr h="429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7. </a:t>
                      </a:r>
                      <a:r>
                        <a:rPr lang="it-IT" sz="1400" dirty="0" smtClean="0">
                          <a:effectLst/>
                        </a:rPr>
                        <a:t>FUNZIONE STRUTTURE OPERATIVE LOCALI, VIABILITÀ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</a:rPr>
                        <a:t>(</a:t>
                      </a:r>
                      <a:r>
                        <a:rPr lang="it-IT" sz="1100" dirty="0">
                          <a:effectLst/>
                        </a:rPr>
                        <a:t>Forze dell'Ordine presenti nel territorio, Vigili Urbani, VV.F.) </a:t>
                      </a:r>
                      <a:r>
                        <a:rPr lang="it-IT" sz="1100" dirty="0" smtClean="0">
                          <a:effectLst/>
                        </a:rPr>
                        <a:t>.</a:t>
                      </a:r>
                      <a:endParaRPr lang="it-IT" sz="1100" dirty="0">
                        <a:effectLst/>
                      </a:endParaRPr>
                    </a:p>
                  </a:txBody>
                  <a:tcPr marL="29262" marR="29262" marT="0" marB="0" anchor="ctr"/>
                </a:tc>
              </a:tr>
              <a:tr h="429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8. </a:t>
                      </a:r>
                      <a:r>
                        <a:rPr lang="it-IT" sz="1400" dirty="0" smtClean="0">
                          <a:effectLst/>
                        </a:rPr>
                        <a:t>FUNZIONE TELECOMUNICAZIONI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smtClean="0">
                          <a:effectLst/>
                        </a:rPr>
                        <a:t>(</a:t>
                      </a:r>
                      <a:r>
                        <a:rPr lang="it-IT" sz="1100" dirty="0">
                          <a:effectLst/>
                        </a:rPr>
                        <a:t>Enti gestori di reti di telecomunicazioni, Radioamatori, </a:t>
                      </a:r>
                      <a:r>
                        <a:rPr lang="it-IT" sz="1100" dirty="0" smtClean="0">
                          <a:effectLst/>
                        </a:rPr>
                        <a:t>etc</a:t>
                      </a:r>
                      <a:r>
                        <a:rPr lang="it-IT" sz="1100" dirty="0">
                          <a:effectLst/>
                        </a:rPr>
                        <a:t>.).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62" marR="29262" marT="0" marB="0" anchor="ctr"/>
                </a:tc>
              </a:tr>
              <a:tr h="644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9. </a:t>
                      </a:r>
                      <a:r>
                        <a:rPr lang="it-IT" sz="1400" dirty="0" smtClean="0">
                          <a:effectLst/>
                        </a:rPr>
                        <a:t>FUNZIONE ASSISTENZA ALLA POPOLAZIONE</a:t>
                      </a:r>
                      <a:endParaRPr lang="it-IT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(Assessorato Regionale, Provinciale e Comunale, Ufficio Anagrafe, Volontariato</a:t>
                      </a:r>
                      <a:r>
                        <a:rPr lang="it-IT" sz="1100" dirty="0" smtClean="0">
                          <a:effectLst/>
                        </a:rPr>
                        <a:t>).</a:t>
                      </a:r>
                      <a:endParaRPr lang="it-IT" sz="1100" dirty="0">
                        <a:effectLst/>
                      </a:endParaRPr>
                    </a:p>
                  </a:txBody>
                  <a:tcPr marL="29262" marR="2926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3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364088" y="1556792"/>
            <a:ext cx="35246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3)</a:t>
            </a:r>
            <a:endParaRPr lang="it-IT" sz="3600" dirty="0"/>
          </a:p>
          <a:p>
            <a:r>
              <a:rPr lang="it-IT" sz="3600" dirty="0" smtClean="0"/>
              <a:t>&gt; COSA FARE</a:t>
            </a:r>
          </a:p>
          <a:p>
            <a:r>
              <a:rPr lang="it-IT" sz="3600" dirty="0" smtClean="0"/>
              <a:t>&gt; COME FARLO</a:t>
            </a:r>
          </a:p>
          <a:p>
            <a:r>
              <a:rPr lang="it-IT" sz="3600" dirty="0" smtClean="0"/>
              <a:t>&gt; QUANDO AGIRE</a:t>
            </a:r>
            <a:endParaRPr lang="it-IT" sz="3600" dirty="0"/>
          </a:p>
        </p:txBody>
      </p:sp>
      <p:pic>
        <p:nvPicPr>
          <p:cNvPr id="4098" name="Picture 2" descr="C:\Users\Armando Mauro\Desktop\Piano PC presentazione SALERNO\copertina parte c o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59" y="1844824"/>
            <a:ext cx="3516497" cy="396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/>
          <p:cNvSpPr/>
          <p:nvPr/>
        </p:nvSpPr>
        <p:spPr>
          <a:xfrm>
            <a:off x="1043608" y="4221088"/>
            <a:ext cx="360040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sinistra 9"/>
          <p:cNvSpPr/>
          <p:nvPr/>
        </p:nvSpPr>
        <p:spPr>
          <a:xfrm>
            <a:off x="5171667" y="4077072"/>
            <a:ext cx="1560573" cy="79721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3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049001" y="1327519"/>
            <a:ext cx="55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3)</a:t>
            </a:r>
            <a:endParaRPr lang="it-IT" sz="3600" dirty="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14648"/>
              </p:ext>
            </p:extLst>
          </p:nvPr>
        </p:nvGraphicFramePr>
        <p:xfrm>
          <a:off x="2267744" y="2118113"/>
          <a:ext cx="6120680" cy="652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0680"/>
              </a:tblGrid>
              <a:tr h="652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100" dirty="0">
                          <a:effectLst/>
                        </a:rPr>
                        <a:t>INDIVIDUARE LE COMPETENZE NECESSARIE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79" marR="61179" marT="0" marB="0"/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691915"/>
              </p:ext>
            </p:extLst>
          </p:nvPr>
        </p:nvGraphicFramePr>
        <p:xfrm>
          <a:off x="2289981" y="3352545"/>
          <a:ext cx="6074599" cy="682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74599"/>
              </a:tblGrid>
              <a:tr h="682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100" dirty="0">
                          <a:effectLst/>
                        </a:rPr>
                        <a:t>INDIVIDUARE LE RESPONSABILITA’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79" marR="61179" marT="0" marB="0"/>
                </a:tc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922772"/>
              </p:ext>
            </p:extLst>
          </p:nvPr>
        </p:nvGraphicFramePr>
        <p:xfrm>
          <a:off x="2267744" y="4633647"/>
          <a:ext cx="6120680" cy="652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0680"/>
              </a:tblGrid>
              <a:tr h="652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100" dirty="0">
                          <a:effectLst/>
                        </a:rPr>
                        <a:t>DEFINIRE IL CONCORSO DI ENTI ED AMMINISTRAZIONI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79" marR="61179" marT="0" marB="0"/>
                </a:tc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973226"/>
              </p:ext>
            </p:extLst>
          </p:nvPr>
        </p:nvGraphicFramePr>
        <p:xfrm>
          <a:off x="2267744" y="5857783"/>
          <a:ext cx="6120680" cy="652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0680"/>
              </a:tblGrid>
              <a:tr h="652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100" dirty="0">
                          <a:effectLst/>
                        </a:rPr>
                        <a:t>DEFINIRE LA SUCCESSIONE LOGICA DELLE AZIONI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79" marR="61179" marT="0" marB="0"/>
                </a:tc>
              </a:tr>
            </a:tbl>
          </a:graphicData>
        </a:graphic>
      </p:graphicFrame>
      <p:sp>
        <p:nvSpPr>
          <p:cNvPr id="13" name="Freccia in giù 12"/>
          <p:cNvSpPr/>
          <p:nvPr/>
        </p:nvSpPr>
        <p:spPr>
          <a:xfrm>
            <a:off x="5202739" y="2928659"/>
            <a:ext cx="360040" cy="341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/>
          <p:cNvSpPr/>
          <p:nvPr/>
        </p:nvSpPr>
        <p:spPr>
          <a:xfrm>
            <a:off x="5175684" y="4179570"/>
            <a:ext cx="360040" cy="341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>
            <a:off x="5148064" y="5430481"/>
            <a:ext cx="360040" cy="341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3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004048" y="1628800"/>
            <a:ext cx="33843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4)</a:t>
            </a:r>
            <a:endParaRPr lang="it-IT" sz="3600" dirty="0"/>
          </a:p>
          <a:p>
            <a:pPr algn="ctr"/>
            <a:r>
              <a:rPr lang="it-IT" sz="3600" dirty="0" smtClean="0"/>
              <a:t>CARTOGRAFIA DEL PIANO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In formato SHAPE (.</a:t>
            </a:r>
            <a:r>
              <a:rPr lang="it-IT" dirty="0" err="1" smtClean="0"/>
              <a:t>shp</a:t>
            </a:r>
            <a:r>
              <a:rPr lang="it-IT" dirty="0" smtClean="0"/>
              <a:t>)</a:t>
            </a:r>
          </a:p>
          <a:p>
            <a:r>
              <a:rPr lang="it-IT" dirty="0"/>
              <a:t>u</a:t>
            </a:r>
            <a:r>
              <a:rPr lang="it-IT" dirty="0" smtClean="0"/>
              <a:t>tilizzabile </a:t>
            </a:r>
          </a:p>
          <a:p>
            <a:r>
              <a:rPr lang="it-IT" dirty="0" smtClean="0"/>
              <a:t>nel Sistema Informativo Geografico (GIS) di Protezione Civile della Regione Campania</a:t>
            </a:r>
            <a:endParaRPr lang="it-IT" dirty="0"/>
          </a:p>
        </p:txBody>
      </p:sp>
      <p:pic>
        <p:nvPicPr>
          <p:cNvPr id="8" name="Picture 2" descr="C:\Users\Armando Mauro\Desktop\PRESENTAZIONE_OK\Frame_1-Confin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68957"/>
            <a:ext cx="1610998" cy="111889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rmando Mauro\Desktop\PRESENTAZIONE_OK\Frame_2-Aree_Emer-Ove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81" y="1838667"/>
            <a:ext cx="1610999" cy="111889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rmando Mauro\Desktop\PRESENTAZIONE_OK\Frame_4-ISTAT_Po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66" y="3174198"/>
            <a:ext cx="1610999" cy="111889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rmando Mauro\Desktop\PRESENTAZIONE_OK\Frame_3-Area_Attesa2_Vie_Fug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07" y="4614358"/>
            <a:ext cx="1610999" cy="111889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rmando Mauro\Desktop\PRESENTAZIONE_OK\Frame_4-ISTAT_Tipo_Edi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04" y="4614358"/>
            <a:ext cx="1610998" cy="111889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Armando Mauro\Desktop\PRESENTAZIONE_OK\Frame_3-Area_Attesa1_Vie_Fug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04" y="3219431"/>
            <a:ext cx="1610998" cy="111889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ccia a sinistra 13"/>
          <p:cNvSpPr/>
          <p:nvPr/>
        </p:nvSpPr>
        <p:spPr>
          <a:xfrm>
            <a:off x="5135663" y="3495885"/>
            <a:ext cx="1560573" cy="79721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3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395536" y="1484624"/>
            <a:ext cx="64752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 smtClean="0"/>
              <a:t>SALERNO - inquadramento</a:t>
            </a:r>
            <a:endParaRPr lang="it-IT" sz="4400" dirty="0"/>
          </a:p>
        </p:txBody>
      </p:sp>
      <p:pic>
        <p:nvPicPr>
          <p:cNvPr id="8" name="Picture 2" descr="C:\Users\Armando Mauro\Desktop\PRESENTAZIONE_OK\Frame_1-Confi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53" y="2223366"/>
            <a:ext cx="6414273" cy="44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3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395536" y="1435310"/>
            <a:ext cx="8285859" cy="249774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95536" y="4036890"/>
            <a:ext cx="8285859" cy="19123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02692" y="4436294"/>
            <a:ext cx="4357340" cy="1421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 smtClean="0">
                <a:solidFill>
                  <a:schemeClr val="bg1"/>
                </a:solidFill>
                <a:ea typeface="ヒラギノ角ゴ Pro W3"/>
                <a:cs typeface="Times New Roman"/>
              </a:rPr>
              <a:t>FRANE, ALLAGAMENTI E ALLUVIONI</a:t>
            </a:r>
          </a:p>
          <a:p>
            <a:pPr algn="r"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 smtClean="0">
                <a:solidFill>
                  <a:schemeClr val="bg1"/>
                </a:solidFill>
                <a:ea typeface="ヒラギノ角ゴ Pro W3"/>
                <a:cs typeface="Times New Roman"/>
              </a:rPr>
              <a:t>EVENTI METEO ESTREMI (tempeste, mareggiate, ondate di calore)</a:t>
            </a:r>
          </a:p>
          <a:p>
            <a:pPr algn="r"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 smtClean="0">
                <a:solidFill>
                  <a:schemeClr val="bg1"/>
                </a:solidFill>
                <a:ea typeface="ヒラギノ角ゴ Pro W3"/>
                <a:cs typeface="Times New Roman"/>
              </a:rPr>
              <a:t>INCENDI </a:t>
            </a:r>
            <a:r>
              <a:rPr lang="it-IT" sz="1200" b="1" dirty="0">
                <a:solidFill>
                  <a:schemeClr val="bg1"/>
                </a:solidFill>
                <a:ea typeface="ヒラギノ角ゴ Pro W3"/>
                <a:cs typeface="Times New Roman"/>
              </a:rPr>
              <a:t>BOSCHIVI E DI </a:t>
            </a:r>
            <a:r>
              <a:rPr lang="it-IT" sz="1200" b="1" dirty="0" smtClean="0">
                <a:solidFill>
                  <a:schemeClr val="bg1"/>
                </a:solidFill>
                <a:ea typeface="ヒラギノ角ゴ Pro W3"/>
                <a:cs typeface="Times New Roman"/>
              </a:rPr>
              <a:t>INTERFACCIA</a:t>
            </a:r>
          </a:p>
          <a:p>
            <a:pPr algn="r"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>
                <a:solidFill>
                  <a:schemeClr val="bg1"/>
                </a:solidFill>
                <a:ea typeface="ヒラギノ角ゴ Pro W3"/>
                <a:cs typeface="Times New Roman"/>
              </a:rPr>
              <a:t>COLATE DI FANGO </a:t>
            </a:r>
          </a:p>
          <a:p>
            <a:pPr algn="r"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 smtClean="0">
                <a:solidFill>
                  <a:schemeClr val="bg1"/>
                </a:solidFill>
                <a:ea typeface="ヒラギノ角ゴ Pro W3"/>
                <a:cs typeface="Times New Roman"/>
              </a:rPr>
              <a:t>TERREMOTI</a:t>
            </a:r>
          </a:p>
          <a:p>
            <a:pPr algn="r"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 smtClean="0">
                <a:solidFill>
                  <a:schemeClr val="bg1"/>
                </a:solidFill>
              </a:rPr>
              <a:t>RISCHIO INDUSTRIALE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941565" y="444702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>
                <a:solidFill>
                  <a:schemeClr val="bg1"/>
                </a:solidFill>
              </a:rPr>
              <a:t>INCIDENTI A VIE E SISTEMI </a:t>
            </a:r>
            <a:r>
              <a:rPr lang="it-IT" sz="1200" b="1" dirty="0" err="1">
                <a:solidFill>
                  <a:schemeClr val="bg1"/>
                </a:solidFill>
              </a:rPr>
              <a:t>DI</a:t>
            </a:r>
            <a:r>
              <a:rPr lang="it-IT" sz="1200" b="1" dirty="0">
                <a:solidFill>
                  <a:schemeClr val="bg1"/>
                </a:solidFill>
              </a:rPr>
              <a:t> </a:t>
            </a:r>
            <a:r>
              <a:rPr lang="it-IT" sz="1200" b="1" dirty="0" smtClean="0">
                <a:solidFill>
                  <a:schemeClr val="bg1"/>
                </a:solidFill>
              </a:rPr>
              <a:t>TRASPORTO</a:t>
            </a:r>
            <a:endParaRPr lang="it-IT" sz="1200" b="1" dirty="0" smtClean="0">
              <a:solidFill>
                <a:schemeClr val="bg1"/>
              </a:solidFill>
              <a:ea typeface="ヒラギノ角ゴ Pro W3"/>
              <a:cs typeface="Times New Roman"/>
            </a:endParaRPr>
          </a:p>
          <a:p>
            <a:pPr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 smtClean="0">
                <a:solidFill>
                  <a:schemeClr val="bg1"/>
                </a:solidFill>
              </a:rPr>
              <a:t>RISCHIO </a:t>
            </a:r>
            <a:r>
              <a:rPr lang="it-IT" sz="1200" b="1" dirty="0">
                <a:solidFill>
                  <a:schemeClr val="bg1"/>
                </a:solidFill>
              </a:rPr>
              <a:t>SANITARIO </a:t>
            </a:r>
            <a:r>
              <a:rPr lang="it-IT" sz="1200" b="1" dirty="0" smtClean="0">
                <a:solidFill>
                  <a:schemeClr val="bg1"/>
                </a:solidFill>
              </a:rPr>
              <a:t>(epidemia, epizoozia, ecc.)</a:t>
            </a:r>
          </a:p>
          <a:p>
            <a:pPr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>
                <a:solidFill>
                  <a:schemeClr val="bg1"/>
                </a:solidFill>
              </a:rPr>
              <a:t>INTERRUZIONE RIFORNIMENTO </a:t>
            </a:r>
            <a:r>
              <a:rPr lang="it-IT" sz="1200" b="1" dirty="0" smtClean="0">
                <a:solidFill>
                  <a:schemeClr val="bg1"/>
                </a:solidFill>
              </a:rPr>
              <a:t>IDRICO</a:t>
            </a:r>
          </a:p>
          <a:p>
            <a:pPr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>
                <a:solidFill>
                  <a:schemeClr val="bg1"/>
                </a:solidFill>
              </a:rPr>
              <a:t>BLACK-OUT </a:t>
            </a:r>
            <a:r>
              <a:rPr lang="it-IT" sz="1200" b="1" dirty="0" smtClean="0">
                <a:solidFill>
                  <a:schemeClr val="bg1"/>
                </a:solidFill>
              </a:rPr>
              <a:t>ELETTRICO</a:t>
            </a:r>
          </a:p>
          <a:p>
            <a:pPr>
              <a:lnSpc>
                <a:spcPct val="120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798820" algn="l"/>
              </a:tabLst>
            </a:pPr>
            <a:r>
              <a:rPr lang="it-IT" sz="1200" b="1" dirty="0">
                <a:solidFill>
                  <a:schemeClr val="bg1"/>
                </a:solidFill>
              </a:rPr>
              <a:t>ORDIGNI BELLICI</a:t>
            </a:r>
            <a:endParaRPr lang="it-IT" sz="1200" b="1" dirty="0" smtClean="0">
              <a:solidFill>
                <a:schemeClr val="bg1"/>
              </a:solidFill>
              <a:ea typeface="ヒラギノ角ゴ Pro W3"/>
              <a:cs typeface="Times New Roman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5536" y="4077072"/>
            <a:ext cx="8213851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RISCHI PRESENTI IN AREA URBANA</a:t>
            </a:r>
            <a:endParaRPr lang="it-IT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446397"/>
              </p:ext>
            </p:extLst>
          </p:nvPr>
        </p:nvGraphicFramePr>
        <p:xfrm>
          <a:off x="544491" y="1782109"/>
          <a:ext cx="8064896" cy="22010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87549"/>
                <a:gridCol w="3677347"/>
              </a:tblGrid>
              <a:tr h="2389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 smtClean="0">
                          <a:solidFill>
                            <a:schemeClr val="bg1"/>
                          </a:solidFill>
                        </a:rPr>
                        <a:t>N. ABITANTI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 smtClean="0">
                          <a:solidFill>
                            <a:schemeClr val="bg1"/>
                          </a:solidFill>
                        </a:rPr>
                        <a:t>138.122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7">
                <a:tc>
                  <a:txBody>
                    <a:bodyPr/>
                    <a:lstStyle/>
                    <a:p>
                      <a:pPr lvl="0"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 smtClean="0">
                          <a:solidFill>
                            <a:schemeClr val="bg1"/>
                          </a:solidFill>
                        </a:rPr>
                        <a:t>FAMIGLIE</a:t>
                      </a:r>
                      <a:endParaRPr lang="it-IT" sz="1200" b="1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 smtClean="0">
                          <a:solidFill>
                            <a:schemeClr val="bg1"/>
                          </a:solidFill>
                        </a:rPr>
                        <a:t>54.368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 smtClean="0">
                          <a:solidFill>
                            <a:schemeClr val="bg1"/>
                          </a:solidFill>
                        </a:rPr>
                        <a:t>N. EDIFICI </a:t>
                      </a:r>
                      <a:br>
                        <a:rPr lang="it-IT" sz="12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200" b="1" dirty="0" smtClean="0">
                          <a:solidFill>
                            <a:schemeClr val="bg1"/>
                          </a:solidFill>
                        </a:rPr>
                        <a:t>(residenziali,</a:t>
                      </a:r>
                      <a:r>
                        <a:rPr lang="it-IT" sz="1200" b="1" baseline="0" dirty="0" smtClean="0">
                          <a:solidFill>
                            <a:schemeClr val="bg1"/>
                          </a:solidFill>
                        </a:rPr>
                        <a:t> uso produttivo, commerciale, direzionale, ecc.)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kern="1200" dirty="0" smtClean="0">
                          <a:solidFill>
                            <a:schemeClr val="bg1"/>
                          </a:solidFill>
                        </a:rPr>
                        <a:t>8.466 </a:t>
                      </a:r>
                      <a:endParaRPr lang="it-IT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 smtClean="0">
                          <a:solidFill>
                            <a:schemeClr val="bg1"/>
                          </a:solidFill>
                        </a:rPr>
                        <a:t>SCUOLE (comunali)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 smtClean="0">
                          <a:solidFill>
                            <a:schemeClr val="bg1"/>
                          </a:solidFill>
                        </a:rPr>
                        <a:t>63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43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 smtClean="0">
                          <a:solidFill>
                            <a:schemeClr val="bg1"/>
                          </a:solidFill>
                        </a:rPr>
                        <a:t>PORTO (superficie complessiva)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 smtClean="0">
                          <a:solidFill>
                            <a:schemeClr val="bg1"/>
                          </a:solidFill>
                        </a:rPr>
                        <a:t>1,7 M mq  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79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solidFill>
                            <a:schemeClr val="bg1"/>
                          </a:solidFill>
                        </a:rPr>
                        <a:t>FERROVIE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kern="1200" dirty="0" smtClean="0">
                          <a:solidFill>
                            <a:schemeClr val="bg1"/>
                          </a:solidFill>
                        </a:rPr>
                        <a:t>16 km</a:t>
                      </a:r>
                      <a:endParaRPr lang="it-IT" sz="16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2122" marR="6212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951">
                <a:tc>
                  <a:txBody>
                    <a:bodyPr/>
                    <a:lstStyle/>
                    <a:p>
                      <a:pPr algn="r">
                        <a:spcBef>
                          <a:spcPts val="50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798820" algn="l"/>
                        </a:tabLst>
                      </a:pPr>
                      <a:r>
                        <a:rPr lang="it-IT" sz="1200" b="1" dirty="0" smtClean="0">
                          <a:solidFill>
                            <a:schemeClr val="bg1"/>
                          </a:solidFill>
                        </a:rPr>
                        <a:t>STRADE</a:t>
                      </a:r>
                      <a:endParaRPr lang="it-IT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ヒラギノ角ゴ Pro W3"/>
                        <a:cs typeface="Times New Roman"/>
                      </a:endParaRPr>
                    </a:p>
                  </a:txBody>
                  <a:tcPr marL="62122" marR="6212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500"/>
                        </a:spcBef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3147060" algn="l"/>
                          <a:tab pos="3596640" algn="l"/>
                          <a:tab pos="4046220" algn="l"/>
                          <a:tab pos="4495800" algn="l"/>
                          <a:tab pos="4945380" algn="l"/>
                          <a:tab pos="5394960" algn="l"/>
                          <a:tab pos="5798820" algn="l"/>
                        </a:tabLst>
                      </a:pPr>
                      <a:r>
                        <a:rPr lang="it-IT" sz="1600" b="1" dirty="0" smtClean="0">
                          <a:solidFill>
                            <a:schemeClr val="bg1"/>
                          </a:solidFill>
                        </a:rPr>
                        <a:t>400 km</a:t>
                      </a:r>
                      <a:endParaRPr lang="it-IT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ヒラギノ角ゴ Pro W3"/>
                        <a:cs typeface="Times New Roman"/>
                      </a:endParaRPr>
                    </a:p>
                  </a:txBody>
                  <a:tcPr marL="62122" marR="6212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430685" y="1412776"/>
            <a:ext cx="817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ELEMENTI TERRITORIALI RILEVANTI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4932040" y="4527352"/>
            <a:ext cx="0" cy="1277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403648" y="6263734"/>
            <a:ext cx="7320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smtClean="0"/>
              <a:t>Dati: ISTAT 2012, Regione Campania, Autorità Di Bacino Campania Sud, Comune di Salerno, Autorità Portuale Salerno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9523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Armando Mauro\Desktop\PRESENTAZIONE_DEF\Frame_1-Strade_Ferrovie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47" y="2205344"/>
            <a:ext cx="621997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79512" y="1725776"/>
            <a:ext cx="31851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 smtClean="0"/>
              <a:t>SALERNO</a:t>
            </a:r>
            <a:r>
              <a:rPr lang="it-IT" sz="2800" dirty="0" smtClean="0"/>
              <a:t> </a:t>
            </a:r>
          </a:p>
          <a:p>
            <a:r>
              <a:rPr lang="it-IT" sz="2800" dirty="0" smtClean="0"/>
              <a:t>rete trasporti </a:t>
            </a:r>
          </a:p>
          <a:p>
            <a:r>
              <a:rPr lang="it-IT" sz="2800" dirty="0" smtClean="0"/>
              <a:t>in area urbana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666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179512" y="1725776"/>
            <a:ext cx="31851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 smtClean="0"/>
              <a:t>SALERNO</a:t>
            </a:r>
            <a:r>
              <a:rPr lang="it-IT" sz="2800" dirty="0" smtClean="0"/>
              <a:t> </a:t>
            </a:r>
          </a:p>
          <a:p>
            <a:r>
              <a:rPr lang="it-IT" sz="2800" dirty="0" smtClean="0"/>
              <a:t>rete trasporti </a:t>
            </a:r>
          </a:p>
          <a:p>
            <a:r>
              <a:rPr lang="it-IT" sz="2800" dirty="0" smtClean="0"/>
              <a:t>in area urbana</a:t>
            </a:r>
            <a:endParaRPr lang="it-IT" sz="2800" dirty="0"/>
          </a:p>
        </p:txBody>
      </p:sp>
      <p:pic>
        <p:nvPicPr>
          <p:cNvPr id="10" name="Picture 2" descr="C:\Users\Armando Mauro\Desktop\PRESENTAZIONE_DEF\Frame_1-Strade_Ferrovie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98" y="2204864"/>
            <a:ext cx="621997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rmando Mauro\Desktop\PRESENTAZIONE_DEF\Frame_2-Aree_Emer-Quad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7070484" cy="49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3562615" y="5028178"/>
            <a:ext cx="763609" cy="351044"/>
          </a:xfrm>
          <a:prstGeom prst="rect">
            <a:avLst/>
          </a:prstGeom>
          <a:solidFill>
            <a:srgbClr val="3AF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562615" y="5575811"/>
            <a:ext cx="763609" cy="3510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836357" y="4941168"/>
            <a:ext cx="741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dirty="0" smtClean="0"/>
              <a:t>Area di </a:t>
            </a:r>
          </a:p>
          <a:p>
            <a:pPr algn="r"/>
            <a:r>
              <a:rPr lang="it-IT" sz="1400" dirty="0" smtClean="0"/>
              <a:t>ATTESA</a:t>
            </a:r>
            <a:endParaRPr lang="it-IT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341511" y="5479593"/>
            <a:ext cx="1221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dirty="0" smtClean="0"/>
              <a:t>Area di </a:t>
            </a:r>
          </a:p>
          <a:p>
            <a:pPr algn="r"/>
            <a:r>
              <a:rPr lang="it-IT" sz="1400" dirty="0" smtClean="0"/>
              <a:t>ACCOGLIENZA</a:t>
            </a:r>
            <a:endParaRPr lang="it-IT" sz="1400" dirty="0"/>
          </a:p>
        </p:txBody>
      </p:sp>
      <p:sp>
        <p:nvSpPr>
          <p:cNvPr id="12" name="Rettangolo 11"/>
          <p:cNvSpPr/>
          <p:nvPr/>
        </p:nvSpPr>
        <p:spPr>
          <a:xfrm>
            <a:off x="3556327" y="6094684"/>
            <a:ext cx="763609" cy="3510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051720" y="6014549"/>
            <a:ext cx="1526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dirty="0" smtClean="0"/>
              <a:t>Area di </a:t>
            </a:r>
          </a:p>
          <a:p>
            <a:pPr algn="r"/>
            <a:r>
              <a:rPr lang="it-IT" sz="1400" dirty="0" smtClean="0"/>
              <a:t>AMMASSAMENTO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x\Desktop\T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0578" y="-17278"/>
            <a:ext cx="10345157" cy="6902662"/>
          </a:xfrm>
          <a:prstGeom prst="rect">
            <a:avLst/>
          </a:prstGeom>
          <a:noFill/>
        </p:spPr>
      </p:pic>
      <p:pic>
        <p:nvPicPr>
          <p:cNvPr id="10" name="Picture 2" descr="LOGO T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566901" cy="166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5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rmando Mauro\Desktop\PRESENTAZIONE_DEF\Frame_2-Aree_Emer-Ov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16285"/>
            <a:ext cx="7419444" cy="51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321942" y="5397023"/>
            <a:ext cx="3906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 smtClean="0"/>
              <a:t>SALERNO</a:t>
            </a:r>
            <a:endParaRPr lang="it-IT" sz="2800" dirty="0" smtClean="0"/>
          </a:p>
          <a:p>
            <a:r>
              <a:rPr lang="it-IT" sz="2800" dirty="0" smtClean="0"/>
              <a:t>Aree emergenza zona W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Armando Mauro\Desktop\PRESENTAZIONE_DEF\Frame_2-Aree_Emer-No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55" y="1484784"/>
            <a:ext cx="7417317" cy="51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323528" y="1844824"/>
            <a:ext cx="62104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 smtClean="0"/>
              <a:t>SALERNO</a:t>
            </a:r>
            <a:endParaRPr lang="it-IT" sz="2800" dirty="0" smtClean="0"/>
          </a:p>
          <a:p>
            <a:r>
              <a:rPr lang="it-IT" sz="2800" dirty="0" smtClean="0"/>
              <a:t>Aree emergenza </a:t>
            </a:r>
          </a:p>
          <a:p>
            <a:r>
              <a:rPr lang="it-IT" sz="2800" dirty="0" smtClean="0"/>
              <a:t>zona </a:t>
            </a:r>
            <a:r>
              <a:rPr lang="it-IT" sz="28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rmando Mauro\Desktop\PRESENTAZIONE_DEF\Frame_2-Aree_Emer-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74722"/>
            <a:ext cx="7417319" cy="51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25948" y="4221088"/>
            <a:ext cx="39062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 smtClean="0"/>
              <a:t>SALERNO</a:t>
            </a:r>
            <a:endParaRPr lang="it-IT" sz="2800" dirty="0" smtClean="0"/>
          </a:p>
          <a:p>
            <a:r>
              <a:rPr lang="it-IT" sz="2800" dirty="0" smtClean="0"/>
              <a:t>Aree emergenza </a:t>
            </a:r>
          </a:p>
          <a:p>
            <a:r>
              <a:rPr lang="it-IT" sz="2800" dirty="0" smtClean="0"/>
              <a:t>zona </a:t>
            </a:r>
            <a:r>
              <a:rPr lang="it-IT" sz="28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393639" y="1499959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dirty="0" smtClean="0"/>
              <a:t>Aree emergenza (dettaglio): Villa Comunale / S. E. Barra</a:t>
            </a:r>
            <a:endParaRPr lang="it-IT" sz="2800" dirty="0"/>
          </a:p>
        </p:txBody>
      </p:sp>
      <p:pic>
        <p:nvPicPr>
          <p:cNvPr id="9" name="Picture 2" descr="C:\Users\Armando Mauro\Desktop\PRESENTAZIONE_DEF\Frame_3-Area_Attesa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75"/>
          <a:stretch/>
        </p:blipFill>
        <p:spPr bwMode="auto">
          <a:xfrm>
            <a:off x="754627" y="2132856"/>
            <a:ext cx="7774967" cy="36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Armando Mauro\Desktop\PRESENTAZIONE_DEF\Frame_3-Area_Attesa1-Vie_Fug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86"/>
          <a:stretch/>
        </p:blipFill>
        <p:spPr bwMode="auto">
          <a:xfrm>
            <a:off x="757474" y="2132856"/>
            <a:ext cx="7774966" cy="36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93639" y="1499959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dirty="0" smtClean="0"/>
              <a:t>Aree emergenza (dettaglio): Villa Comunale / S. E. Barra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395536" y="132160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dirty="0" smtClean="0"/>
              <a:t>Aree emergenza (</a:t>
            </a:r>
            <a:r>
              <a:rPr lang="it-IT" sz="2800" dirty="0" err="1" smtClean="0"/>
              <a:t>dett</a:t>
            </a:r>
            <a:r>
              <a:rPr lang="it-IT" sz="2800" dirty="0" smtClean="0"/>
              <a:t>.): </a:t>
            </a:r>
            <a:r>
              <a:rPr lang="it-IT" sz="2400" dirty="0" smtClean="0"/>
              <a:t>P.co Seminario / S E M. </a:t>
            </a:r>
            <a:r>
              <a:rPr lang="it-IT" sz="2400" dirty="0" err="1" smtClean="0"/>
              <a:t>Buonocore</a:t>
            </a:r>
            <a:endParaRPr lang="it-IT" sz="2400" dirty="0"/>
          </a:p>
        </p:txBody>
      </p:sp>
      <p:pic>
        <p:nvPicPr>
          <p:cNvPr id="11" name="Picture 2" descr="C:\Users\Armando Mauro\Desktop\PRESENTAZIONE_DEF\Frame_3-Area_Attes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75" y="1863524"/>
            <a:ext cx="6882781" cy="47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Armando Mauro\Desktop\PRESENTAZIONE_DEF\Frame_3-Area_Attesa2-Vie_Fu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21" y="1844824"/>
            <a:ext cx="6883435" cy="47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395536" y="132160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800" dirty="0" smtClean="0"/>
              <a:t>Aree emergenza (</a:t>
            </a:r>
            <a:r>
              <a:rPr lang="it-IT" sz="2800" dirty="0" err="1" smtClean="0"/>
              <a:t>dett</a:t>
            </a:r>
            <a:r>
              <a:rPr lang="it-IT" sz="2800" dirty="0" smtClean="0"/>
              <a:t>.): </a:t>
            </a:r>
            <a:r>
              <a:rPr lang="it-IT" sz="2400" dirty="0" smtClean="0"/>
              <a:t>P.co Seminario / S E M. </a:t>
            </a:r>
            <a:r>
              <a:rPr lang="it-IT" sz="2400" dirty="0" err="1" smtClean="0"/>
              <a:t>Buonocore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rmando Mauro\Desktop\PRESENTAZIONE_DEF\Frame_4-ISTAT_P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66264"/>
            <a:ext cx="7494724" cy="520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995936" y="5446965"/>
            <a:ext cx="2979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Popolazione residente </a:t>
            </a:r>
            <a:r>
              <a:rPr lang="it-IT" dirty="0"/>
              <a:t>totale </a:t>
            </a:r>
            <a:endParaRPr lang="it-IT" dirty="0" smtClean="0"/>
          </a:p>
          <a:p>
            <a:r>
              <a:rPr lang="it-IT" dirty="0" smtClean="0"/>
              <a:t>Dati ISTAT 2011/12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rmando Mauro\Desktop\PRESENTAZIONE_DEF\Frame_4-ISTAT_Tipo_Edif_Quad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76" y="1655180"/>
            <a:ext cx="7210395" cy="500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07504" y="1772816"/>
            <a:ext cx="2308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Edifici: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tipologia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materiali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rmando Mauro\Desktop\PRESENTAZIONE_DEF\Frame_4-ISTAT_Tipo_Edi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624"/>
            <a:ext cx="7209986" cy="50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07504" y="1772816"/>
            <a:ext cx="2308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Edifici: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tipologia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materiali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ARMAND~1\AppData\Local\Temp\Rar$DRa0.128\3dbeb0a02ad8c417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2" b="51919"/>
          <a:stretch/>
        </p:blipFill>
        <p:spPr bwMode="auto">
          <a:xfrm>
            <a:off x="1259633" y="1766176"/>
            <a:ext cx="6624736" cy="16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79512" y="3690898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Strumento </a:t>
            </a:r>
            <a:r>
              <a:rPr lang="it-IT" sz="3600" b="1" dirty="0">
                <a:solidFill>
                  <a:srgbClr val="FF0000"/>
                </a:solidFill>
              </a:rPr>
              <a:t>di cooperazione </a:t>
            </a:r>
            <a:r>
              <a:rPr lang="it-IT" sz="3600" b="1" dirty="0" smtClean="0">
                <a:solidFill>
                  <a:srgbClr val="FF0000"/>
                </a:solidFill>
              </a:rPr>
              <a:t/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3600" b="1" dirty="0" smtClean="0">
                <a:solidFill>
                  <a:srgbClr val="FF0000"/>
                </a:solidFill>
              </a:rPr>
              <a:t>inter-istituzionale e </a:t>
            </a:r>
            <a:r>
              <a:rPr lang="it-IT" sz="3600" b="1" dirty="0">
                <a:solidFill>
                  <a:srgbClr val="FF0000"/>
                </a:solidFill>
              </a:rPr>
              <a:t>di comunicazione verso la popolazione </a:t>
            </a:r>
            <a:r>
              <a:rPr lang="it-IT" sz="3600" b="1" dirty="0" smtClean="0">
                <a:solidFill>
                  <a:srgbClr val="FF0000"/>
                </a:solidFill>
              </a:rPr>
              <a:t>per la</a:t>
            </a:r>
            <a:r>
              <a:rPr lang="it-IT" sz="3600" b="1" dirty="0">
                <a:solidFill>
                  <a:srgbClr val="FF0000"/>
                </a:solidFill>
              </a:rPr>
              <a:t> sicurezza del </a:t>
            </a:r>
            <a:r>
              <a:rPr lang="it-IT" sz="3600" b="1" dirty="0" smtClean="0">
                <a:solidFill>
                  <a:srgbClr val="FF0000"/>
                </a:solidFill>
              </a:rPr>
              <a:t>territorio</a:t>
            </a:r>
            <a:endParaRPr lang="it-IT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rmando Mauro\Desktop\PRESENTAZIONE_DEF\Frame_4-ISTAT_Tipo_Edif_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71" y="1661760"/>
            <a:ext cx="7209985" cy="50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07504" y="1772816"/>
            <a:ext cx="2308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Edifici: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tipologia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materiali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Armando Mauro\Desktop\PRESENTAZIONE_DEF\Frame_5-Ordigno_Bellic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94" y="1682399"/>
            <a:ext cx="7209986" cy="50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292644" y="1643316"/>
            <a:ext cx="294208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Scenario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«ORDIGNO BELLICO»</a:t>
            </a:r>
          </a:p>
          <a:p>
            <a:r>
              <a:rPr lang="it-IT" sz="1600" dirty="0" smtClean="0"/>
              <a:t>Via Acocella / </a:t>
            </a:r>
            <a:r>
              <a:rPr lang="it-IT" sz="1600" dirty="0" err="1" smtClean="0"/>
              <a:t>Schipa</a:t>
            </a:r>
            <a:r>
              <a:rPr lang="it-IT" sz="1600" dirty="0" smtClean="0"/>
              <a:t> | </a:t>
            </a:r>
          </a:p>
          <a:p>
            <a:r>
              <a:rPr lang="it-IT" sz="1600" dirty="0" smtClean="0"/>
              <a:t>Area di sicurezza: </a:t>
            </a:r>
            <a:r>
              <a:rPr lang="it-IT" sz="1600" b="1" dirty="0" smtClean="0"/>
              <a:t>300</a:t>
            </a:r>
            <a:r>
              <a:rPr lang="it-IT" sz="1600" dirty="0" smtClean="0"/>
              <a:t> </a:t>
            </a:r>
            <a:r>
              <a:rPr lang="it-IT" sz="1600" b="1" dirty="0" smtClean="0"/>
              <a:t>m</a:t>
            </a:r>
            <a:r>
              <a:rPr lang="it-IT" sz="1600" dirty="0" smtClean="0"/>
              <a:t> | </a:t>
            </a:r>
          </a:p>
          <a:p>
            <a:r>
              <a:rPr lang="it-IT" sz="1600" dirty="0" smtClean="0"/>
              <a:t>Persone coinvolte: </a:t>
            </a:r>
            <a:r>
              <a:rPr lang="it-IT" sz="1600" b="1" dirty="0" smtClean="0"/>
              <a:t>9.000 </a:t>
            </a:r>
            <a:r>
              <a:rPr lang="it-IT" sz="1600" b="1" dirty="0" err="1" smtClean="0"/>
              <a:t>ca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3170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rmando Mauro\Desktop\PRESENTAZIONE_DEF\Frame_5-Ordigno_Bellico_Buff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95" y="1664036"/>
            <a:ext cx="7209985" cy="50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292644" y="1643316"/>
            <a:ext cx="294208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Scenario 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«ORDIGNO BELLICO»</a:t>
            </a:r>
          </a:p>
          <a:p>
            <a:r>
              <a:rPr lang="it-IT" sz="1600" dirty="0" smtClean="0"/>
              <a:t>Via Acocella / </a:t>
            </a:r>
            <a:r>
              <a:rPr lang="it-IT" sz="1600" dirty="0" err="1" smtClean="0"/>
              <a:t>Schipa</a:t>
            </a:r>
            <a:r>
              <a:rPr lang="it-IT" sz="1600" dirty="0" smtClean="0"/>
              <a:t> | </a:t>
            </a:r>
          </a:p>
          <a:p>
            <a:r>
              <a:rPr lang="it-IT" sz="1600" dirty="0" smtClean="0"/>
              <a:t>Area di sicurezza: </a:t>
            </a:r>
            <a:r>
              <a:rPr lang="it-IT" sz="1600" b="1" dirty="0" smtClean="0"/>
              <a:t>300</a:t>
            </a:r>
            <a:r>
              <a:rPr lang="it-IT" sz="1600" dirty="0" smtClean="0"/>
              <a:t> </a:t>
            </a:r>
            <a:r>
              <a:rPr lang="it-IT" sz="1600" b="1" dirty="0" smtClean="0"/>
              <a:t>m</a:t>
            </a:r>
            <a:r>
              <a:rPr lang="it-IT" sz="1600" dirty="0" smtClean="0"/>
              <a:t> | </a:t>
            </a:r>
          </a:p>
          <a:p>
            <a:r>
              <a:rPr lang="it-IT" sz="1600" dirty="0" smtClean="0"/>
              <a:t>Persone coinvolte: </a:t>
            </a:r>
            <a:r>
              <a:rPr lang="it-IT" sz="1600" b="1" dirty="0" smtClean="0"/>
              <a:t>9.000 </a:t>
            </a:r>
            <a:r>
              <a:rPr lang="it-IT" sz="1600" b="1" dirty="0" err="1" smtClean="0"/>
              <a:t>ca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8005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01907" y="2636912"/>
            <a:ext cx="8481242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FF0000"/>
                </a:solidFill>
              </a:rPr>
              <a:t>COME SI IMPLEMENTERA’ </a:t>
            </a:r>
            <a:br>
              <a:rPr lang="it-IT" sz="4400" dirty="0" smtClean="0">
                <a:solidFill>
                  <a:srgbClr val="FF0000"/>
                </a:solidFill>
              </a:rPr>
            </a:br>
            <a:r>
              <a:rPr lang="it-IT" sz="4400" dirty="0" smtClean="0">
                <a:solidFill>
                  <a:srgbClr val="FF0000"/>
                </a:solidFill>
              </a:rPr>
              <a:t>IL SISTEMA?</a:t>
            </a:r>
          </a:p>
        </p:txBody>
      </p:sp>
    </p:spTree>
    <p:extLst>
      <p:ext uri="{BB962C8B-B14F-4D97-AF65-F5344CB8AC3E}">
        <p14:creationId xmlns:p14="http://schemas.microsoft.com/office/powerpoint/2010/main" val="73283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96" y="3396645"/>
            <a:ext cx="2072200" cy="16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88900" dir="26400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 descr="id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29" y="3046300"/>
            <a:ext cx="3687762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88900" dir="2400000" algn="l" rotWithShape="0">
              <a:prstClr val="black">
                <a:alpha val="26000"/>
              </a:prstClr>
            </a:outerShdw>
          </a:effectLst>
        </p:spPr>
      </p:pic>
      <p:pic>
        <p:nvPicPr>
          <p:cNvPr id="16" name="Immagine 15" descr="serieNumeric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04" y="1879522"/>
            <a:ext cx="1460500" cy="25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serieNumerica.png"/>
          <p:cNvPicPr>
            <a:picLocks noChangeAspect="1"/>
          </p:cNvPicPr>
          <p:nvPr/>
        </p:nvPicPr>
        <p:blipFill>
          <a:blip r:embed="rId4"/>
          <a:srcRect b="28625"/>
          <a:stretch>
            <a:fillRect/>
          </a:stretch>
        </p:blipFill>
        <p:spPr bwMode="auto">
          <a:xfrm>
            <a:off x="3311475" y="4159345"/>
            <a:ext cx="14605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 descr="serieNumerica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1291" y="3659279"/>
            <a:ext cx="22479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 descr="conoscenza.jpg"/>
          <p:cNvPicPr>
            <a:picLocks noChangeAspect="1"/>
          </p:cNvPicPr>
          <p:nvPr/>
        </p:nvPicPr>
        <p:blipFill>
          <a:blip r:embed="rId6">
            <a:lum bright="14000" contrast="-30000"/>
          </a:blip>
          <a:stretch>
            <a:fillRect/>
          </a:stretch>
        </p:blipFill>
        <p:spPr>
          <a:xfrm>
            <a:off x="7614001" y="4699200"/>
            <a:ext cx="1080629" cy="150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8600" dist="88900" dir="2400000" algn="l" rotWithShape="0">
              <a:prstClr val="black">
                <a:alpha val="26000"/>
              </a:prstClr>
            </a:outerShdw>
          </a:effectLst>
        </p:spPr>
      </p:pic>
      <p:sp>
        <p:nvSpPr>
          <p:cNvPr id="20" name="Rettangolo 19"/>
          <p:cNvSpPr/>
          <p:nvPr/>
        </p:nvSpPr>
        <p:spPr>
          <a:xfrm>
            <a:off x="2122410" y="5796553"/>
            <a:ext cx="37632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>
                <a:rot lat="600000" lon="20400000" rev="0"/>
              </a:camera>
              <a:lightRig rig="soft" dir="t">
                <a:rot lat="0" lon="0" rev="10800000"/>
              </a:lightRig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3200" b="1" cap="none" spc="150" dirty="0" smtClean="0">
                <a:ln w="11430"/>
                <a:gradFill flip="none" rotWithShape="1">
                  <a:gsLst>
                    <a:gs pos="2500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Sistemi Informativi</a:t>
            </a:r>
            <a:endParaRPr lang="it-IT" sz="5400" b="1" cap="none" spc="150" dirty="0">
              <a:ln w="11430"/>
              <a:gradFill flip="none" rotWithShape="1">
                <a:gsLst>
                  <a:gs pos="2500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lin ang="5400000" scaled="1"/>
                <a:tileRect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5661744" y="5759101"/>
            <a:ext cx="3286148" cy="84683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600000" lon="1200000" rev="0"/>
              </a:camera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000"/>
              </a:lnSpc>
            </a:pPr>
            <a:r>
              <a:rPr lang="it-IT" sz="2400" b="1" cap="none" spc="150" dirty="0" smtClean="0">
                <a:ln w="11430"/>
                <a:gradFill flip="none" rotWithShape="1">
                  <a:gsLst>
                    <a:gs pos="2500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CONOSCENZA</a:t>
            </a:r>
          </a:p>
          <a:p>
            <a:pPr algn="ctr">
              <a:lnSpc>
                <a:spcPts val="3000"/>
              </a:lnSpc>
            </a:pPr>
            <a:r>
              <a:rPr lang="it-IT" sz="2400" b="1" spc="150" dirty="0" smtClean="0">
                <a:ln w="11430"/>
                <a:gradFill flip="none" rotWithShape="1">
                  <a:gsLst>
                    <a:gs pos="2500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TERRITORIALE</a:t>
            </a:r>
            <a:endParaRPr lang="it-IT" sz="240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9512" y="1578396"/>
            <a:ext cx="4713280" cy="1308438"/>
            <a:chOff x="3315104" y="1564718"/>
            <a:chExt cx="4713280" cy="1308438"/>
          </a:xfrm>
        </p:grpSpPr>
        <p:sp>
          <p:nvSpPr>
            <p:cNvPr id="23" name="Rettangolo 22"/>
            <p:cNvSpPr/>
            <p:nvPr/>
          </p:nvSpPr>
          <p:spPr>
            <a:xfrm>
              <a:off x="3563888" y="1844824"/>
              <a:ext cx="4464496" cy="1028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3442916" y="1717036"/>
              <a:ext cx="4464496" cy="1028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Rettangolo 1"/>
            <p:cNvSpPr/>
            <p:nvPr/>
          </p:nvSpPr>
          <p:spPr>
            <a:xfrm>
              <a:off x="3315104" y="1564718"/>
              <a:ext cx="4464496" cy="1028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3464995" y="1638943"/>
              <a:ext cx="456068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PARTE GENERALE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LINEAMENTI DELLA PIANIFICAZIONE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MODELLO DI INTERVENTO E PROCEDURE OPERATIVE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CARTOGRAFIA DEL PIANO 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-12532" y="44624"/>
            <a:ext cx="8688988" cy="6627012"/>
            <a:chOff x="-12532" y="44624"/>
            <a:chExt cx="8688988" cy="6627012"/>
          </a:xfrm>
        </p:grpSpPr>
        <p:pic>
          <p:nvPicPr>
            <p:cNvPr id="25" name="Picture 2" descr="LOGO TS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504" y="6093296"/>
              <a:ext cx="1236889" cy="57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9" descr="C:\Users\Max\Desktop\LAVORO\000 LAVORI\Mediterraneo\000 PROGETTI\TST\FSE 2007-2013 loghi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6153" y="351872"/>
              <a:ext cx="6260303" cy="825504"/>
            </a:xfrm>
            <a:prstGeom prst="rect">
              <a:avLst/>
            </a:prstGeom>
            <a:noFill/>
          </p:spPr>
        </p:pic>
        <p:pic>
          <p:nvPicPr>
            <p:cNvPr id="27" name="Picture 2" descr="C:\Users\Armando Mauro\Desktop\Piano PC presentazione SALERNO\materiali\Salerno-Stemm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532" y="44624"/>
              <a:ext cx="148818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Connettore 1 27"/>
            <p:cNvCxnSpPr/>
            <p:nvPr/>
          </p:nvCxnSpPr>
          <p:spPr>
            <a:xfrm>
              <a:off x="1763688" y="188640"/>
              <a:ext cx="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63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 rot="1840624">
            <a:off x="2801211" y="3299414"/>
            <a:ext cx="1500198" cy="214314"/>
            <a:chOff x="4572000" y="1357298"/>
            <a:chExt cx="1500198" cy="214314"/>
          </a:xfrm>
        </p:grpSpPr>
        <p:sp>
          <p:nvSpPr>
            <p:cNvPr id="9" name="Gallone 8"/>
            <p:cNvSpPr/>
            <p:nvPr/>
          </p:nvSpPr>
          <p:spPr>
            <a:xfrm>
              <a:off x="4572000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" name="Gallone 9"/>
            <p:cNvSpPr/>
            <p:nvPr/>
          </p:nvSpPr>
          <p:spPr>
            <a:xfrm>
              <a:off x="5072066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1" name="Gallone 10"/>
            <p:cNvSpPr/>
            <p:nvPr/>
          </p:nvSpPr>
          <p:spPr>
            <a:xfrm>
              <a:off x="5572132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 rot="20596890">
            <a:off x="5496440" y="3196302"/>
            <a:ext cx="1500198" cy="214314"/>
            <a:chOff x="4572000" y="1357298"/>
            <a:chExt cx="1500198" cy="214314"/>
          </a:xfrm>
        </p:grpSpPr>
        <p:sp>
          <p:nvSpPr>
            <p:cNvPr id="14" name="Gallone 13"/>
            <p:cNvSpPr/>
            <p:nvPr/>
          </p:nvSpPr>
          <p:spPr>
            <a:xfrm>
              <a:off x="4572000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5" name="Gallone 14"/>
            <p:cNvSpPr/>
            <p:nvPr/>
          </p:nvSpPr>
          <p:spPr>
            <a:xfrm>
              <a:off x="5072066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6" name="Gallone 15"/>
            <p:cNvSpPr/>
            <p:nvPr/>
          </p:nvSpPr>
          <p:spPr>
            <a:xfrm>
              <a:off x="5572132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 rot="9779271">
            <a:off x="5248770" y="2987601"/>
            <a:ext cx="1500198" cy="214314"/>
            <a:chOff x="4572000" y="1357298"/>
            <a:chExt cx="1500198" cy="214314"/>
          </a:xfrm>
        </p:grpSpPr>
        <p:sp>
          <p:nvSpPr>
            <p:cNvPr id="18" name="Gallone 17"/>
            <p:cNvSpPr/>
            <p:nvPr/>
          </p:nvSpPr>
          <p:spPr>
            <a:xfrm>
              <a:off x="4572000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9" name="Gallone 18"/>
            <p:cNvSpPr/>
            <p:nvPr/>
          </p:nvSpPr>
          <p:spPr>
            <a:xfrm>
              <a:off x="5072066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0" name="Gallone 19"/>
            <p:cNvSpPr/>
            <p:nvPr/>
          </p:nvSpPr>
          <p:spPr>
            <a:xfrm>
              <a:off x="5572132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 rot="12622998">
            <a:off x="2832589" y="3001583"/>
            <a:ext cx="1500198" cy="214314"/>
            <a:chOff x="4572000" y="1357298"/>
            <a:chExt cx="1500198" cy="214314"/>
          </a:xfrm>
        </p:grpSpPr>
        <p:sp>
          <p:nvSpPr>
            <p:cNvPr id="22" name="Gallone 21"/>
            <p:cNvSpPr/>
            <p:nvPr/>
          </p:nvSpPr>
          <p:spPr>
            <a:xfrm>
              <a:off x="4572000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3" name="Gallone 22"/>
            <p:cNvSpPr/>
            <p:nvPr/>
          </p:nvSpPr>
          <p:spPr>
            <a:xfrm>
              <a:off x="5072066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4" name="Gallone 23"/>
            <p:cNvSpPr/>
            <p:nvPr/>
          </p:nvSpPr>
          <p:spPr>
            <a:xfrm>
              <a:off x="5572132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25" name="Rettangolo 24"/>
          <p:cNvSpPr/>
          <p:nvPr/>
        </p:nvSpPr>
        <p:spPr>
          <a:xfrm>
            <a:off x="262172" y="4421630"/>
            <a:ext cx="4060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692725"/>
                </a:solidFill>
              </a:rPr>
              <a:t>Sistema Web-GIS</a:t>
            </a:r>
          </a:p>
          <a:p>
            <a:pPr>
              <a:buFont typeface="Arial" pitchFamily="34" charset="0"/>
              <a:buChar char="•"/>
            </a:pPr>
            <a:r>
              <a:rPr lang="it-IT" dirty="0">
                <a:solidFill>
                  <a:srgbClr val="692725"/>
                </a:solidFill>
              </a:rPr>
              <a:t>Interfaccia browser  per </a:t>
            </a:r>
            <a:r>
              <a:rPr lang="it-IT" dirty="0" err="1">
                <a:solidFill>
                  <a:srgbClr val="692725"/>
                </a:solidFill>
              </a:rPr>
              <a:t>query</a:t>
            </a:r>
            <a:r>
              <a:rPr lang="it-IT" dirty="0">
                <a:solidFill>
                  <a:srgbClr val="692725"/>
                </a:solidFill>
              </a:rPr>
              <a:t> e report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rgbClr val="692725"/>
                </a:solidFill>
              </a:rPr>
              <a:t>Client online multipiattaforma</a:t>
            </a:r>
          </a:p>
        </p:txBody>
      </p:sp>
      <p:grpSp>
        <p:nvGrpSpPr>
          <p:cNvPr id="68" name="Gruppo 67"/>
          <p:cNvGrpSpPr/>
          <p:nvPr/>
        </p:nvGrpSpPr>
        <p:grpSpPr>
          <a:xfrm>
            <a:off x="224356" y="1446217"/>
            <a:ext cx="2449820" cy="2194315"/>
            <a:chOff x="224356" y="1446217"/>
            <a:chExt cx="2449820" cy="2194315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224356" y="1446217"/>
              <a:ext cx="1721449" cy="5232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</a:p>
            <a:p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delocalizzato</a:t>
              </a:r>
              <a:endParaRPr lang="it-IT" sz="1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1619672" y="1639946"/>
              <a:ext cx="1054504" cy="1723696"/>
              <a:chOff x="1397469" y="1639946"/>
              <a:chExt cx="1054504" cy="1723696"/>
            </a:xfrm>
          </p:grpSpPr>
          <p:pic>
            <p:nvPicPr>
              <p:cNvPr id="29" name="Immagine 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6287" y="1947241"/>
                <a:ext cx="955686" cy="1387296"/>
              </a:xfrm>
              <a:prstGeom prst="rect">
                <a:avLst/>
              </a:prstGeom>
            </p:spPr>
          </p:pic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469" y="1639946"/>
                <a:ext cx="477843" cy="545009"/>
              </a:xfrm>
              <a:prstGeom prst="rect">
                <a:avLst/>
              </a:prstGeom>
              <a:effectLst>
                <a:outerShdw blurRad="228600" dist="50800" dir="5400000" sx="127000" sy="127000" algn="ctr" rotWithShape="0">
                  <a:schemeClr val="bg1">
                    <a:alpha val="82000"/>
                  </a:schemeClr>
                </a:outerShdw>
              </a:effectLst>
            </p:spPr>
          </p:pic>
          <p:pic>
            <p:nvPicPr>
              <p:cNvPr id="31" name="Immagine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478" y="2818633"/>
                <a:ext cx="477843" cy="545009"/>
              </a:xfrm>
              <a:prstGeom prst="rect">
                <a:avLst/>
              </a:prstGeom>
              <a:effectLst>
                <a:outerShdw blurRad="228600" dist="50800" dir="5400000" sx="127000" sy="127000" algn="ctr" rotWithShape="0">
                  <a:schemeClr val="bg1">
                    <a:alpha val="82000"/>
                  </a:schemeClr>
                </a:outerShdw>
              </a:effectLst>
            </p:spPr>
          </p:pic>
          <p:sp>
            <p:nvSpPr>
              <p:cNvPr id="33" name="Figura a mano libera 32"/>
              <p:cNvSpPr/>
              <p:nvPr/>
            </p:nvSpPr>
            <p:spPr>
              <a:xfrm rot="14165582" flipV="1">
                <a:off x="1438967" y="2305625"/>
                <a:ext cx="1175653" cy="272720"/>
              </a:xfrm>
              <a:custGeom>
                <a:avLst/>
                <a:gdLst>
                  <a:gd name="connsiteX0" fmla="*/ 0 w 3657600"/>
                  <a:gd name="connsiteY0" fmla="*/ 292100 h 304800"/>
                  <a:gd name="connsiteX1" fmla="*/ 2108200 w 3657600"/>
                  <a:gd name="connsiteY1" fmla="*/ 304800 h 304800"/>
                  <a:gd name="connsiteX2" fmla="*/ 1879600 w 3657600"/>
                  <a:gd name="connsiteY2" fmla="*/ 139700 h 304800"/>
                  <a:gd name="connsiteX3" fmla="*/ 3657600 w 3657600"/>
                  <a:gd name="connsiteY3" fmla="*/ 152400 h 304800"/>
                  <a:gd name="connsiteX4" fmla="*/ 1651000 w 3657600"/>
                  <a:gd name="connsiteY4" fmla="*/ 0 h 304800"/>
                  <a:gd name="connsiteX5" fmla="*/ 1790700 w 3657600"/>
                  <a:gd name="connsiteY5" fmla="*/ 190500 h 304800"/>
                  <a:gd name="connsiteX6" fmla="*/ 0 w 3657600"/>
                  <a:gd name="connsiteY6" fmla="*/ 2921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57600" h="304800">
                    <a:moveTo>
                      <a:pt x="0" y="292100"/>
                    </a:moveTo>
                    <a:lnTo>
                      <a:pt x="2108200" y="304800"/>
                    </a:lnTo>
                    <a:lnTo>
                      <a:pt x="1879600" y="139700"/>
                    </a:lnTo>
                    <a:lnTo>
                      <a:pt x="3657600" y="152400"/>
                    </a:lnTo>
                    <a:lnTo>
                      <a:pt x="1651000" y="0"/>
                    </a:lnTo>
                    <a:lnTo>
                      <a:pt x="1790700" y="190500"/>
                    </a:lnTo>
                    <a:lnTo>
                      <a:pt x="0" y="292100"/>
                    </a:lnTo>
                    <a:close/>
                  </a:path>
                </a:pathLst>
              </a:custGeom>
              <a:solidFill>
                <a:srgbClr val="C00000"/>
              </a:solidFill>
              <a:ln w="31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6" name="CasellaDiTesto 45"/>
            <p:cNvSpPr txBox="1"/>
            <p:nvPr/>
          </p:nvSpPr>
          <p:spPr>
            <a:xfrm>
              <a:off x="762319" y="3117312"/>
              <a:ext cx="1721449" cy="5232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Sistemi Informativi</a:t>
              </a:r>
            </a:p>
            <a:p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Comune di Salerno</a:t>
              </a:r>
            </a:p>
          </p:txBody>
        </p:sp>
      </p:grpSp>
      <p:sp>
        <p:nvSpPr>
          <p:cNvPr id="4" name="Nuvola 3"/>
          <p:cNvSpPr/>
          <p:nvPr/>
        </p:nvSpPr>
        <p:spPr>
          <a:xfrm>
            <a:off x="3627244" y="3310883"/>
            <a:ext cx="1778072" cy="907646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Internet Intranet</a:t>
            </a:r>
            <a:endParaRPr lang="it-IT" dirty="0"/>
          </a:p>
        </p:txBody>
      </p:sp>
      <p:grpSp>
        <p:nvGrpSpPr>
          <p:cNvPr id="72" name="Gruppo 71"/>
          <p:cNvGrpSpPr/>
          <p:nvPr/>
        </p:nvGrpSpPr>
        <p:grpSpPr>
          <a:xfrm>
            <a:off x="7012547" y="1745343"/>
            <a:ext cx="1995085" cy="1808846"/>
            <a:chOff x="7012547" y="1745343"/>
            <a:chExt cx="1995085" cy="1808846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547" y="1745343"/>
              <a:ext cx="1550610" cy="1550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9" name="CasellaDiTesto 68"/>
            <p:cNvSpPr txBox="1"/>
            <p:nvPr/>
          </p:nvSpPr>
          <p:spPr>
            <a:xfrm>
              <a:off x="7286183" y="3030969"/>
              <a:ext cx="1721449" cy="5232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BackOffice</a:t>
              </a:r>
            </a:p>
            <a:p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Protezione Civile</a:t>
              </a:r>
              <a:endParaRPr lang="it-IT" sz="1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uppo 72"/>
          <p:cNvGrpSpPr/>
          <p:nvPr/>
        </p:nvGrpSpPr>
        <p:grpSpPr>
          <a:xfrm>
            <a:off x="6360387" y="4293632"/>
            <a:ext cx="2597358" cy="1397673"/>
            <a:chOff x="6360387" y="4293632"/>
            <a:chExt cx="2597358" cy="1397673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387" y="4293632"/>
              <a:ext cx="2016224" cy="1300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0" name="CasellaDiTesto 69"/>
            <p:cNvSpPr txBox="1"/>
            <p:nvPr/>
          </p:nvSpPr>
          <p:spPr>
            <a:xfrm>
              <a:off x="7236296" y="5168085"/>
              <a:ext cx="1721449" cy="5232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Vigilanza sul  territorio</a:t>
              </a:r>
            </a:p>
          </p:txBody>
        </p:sp>
      </p:grpSp>
      <p:grpSp>
        <p:nvGrpSpPr>
          <p:cNvPr id="74" name="Gruppo 73"/>
          <p:cNvGrpSpPr/>
          <p:nvPr/>
        </p:nvGrpSpPr>
        <p:grpSpPr>
          <a:xfrm>
            <a:off x="3419872" y="5922223"/>
            <a:ext cx="3406932" cy="819145"/>
            <a:chOff x="3419872" y="5922223"/>
            <a:chExt cx="3406932" cy="819145"/>
          </a:xfrm>
        </p:grpSpPr>
        <p:pic>
          <p:nvPicPr>
            <p:cNvPr id="48" name="Immagin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5453" y="5922223"/>
              <a:ext cx="2071351" cy="772806"/>
            </a:xfrm>
            <a:prstGeom prst="rect">
              <a:avLst/>
            </a:prstGeom>
          </p:spPr>
        </p:pic>
        <p:sp>
          <p:nvSpPr>
            <p:cNvPr id="71" name="CasellaDiTesto 70"/>
            <p:cNvSpPr txBox="1"/>
            <p:nvPr/>
          </p:nvSpPr>
          <p:spPr>
            <a:xfrm>
              <a:off x="3419872" y="6218148"/>
              <a:ext cx="1721449" cy="52322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Comunicazioni al cittadino</a:t>
              </a:r>
              <a:endParaRPr lang="it-IT" sz="1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uppo 74"/>
          <p:cNvGrpSpPr/>
          <p:nvPr/>
        </p:nvGrpSpPr>
        <p:grpSpPr>
          <a:xfrm rot="1554081">
            <a:off x="5376022" y="4062505"/>
            <a:ext cx="1500198" cy="214314"/>
            <a:chOff x="4572000" y="1357298"/>
            <a:chExt cx="1500198" cy="214314"/>
          </a:xfrm>
        </p:grpSpPr>
        <p:sp>
          <p:nvSpPr>
            <p:cNvPr id="76" name="Gallone 75"/>
            <p:cNvSpPr/>
            <p:nvPr/>
          </p:nvSpPr>
          <p:spPr>
            <a:xfrm>
              <a:off x="4572000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7" name="Gallone 76"/>
            <p:cNvSpPr/>
            <p:nvPr/>
          </p:nvSpPr>
          <p:spPr>
            <a:xfrm>
              <a:off x="5072066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8" name="Gallone 77"/>
            <p:cNvSpPr/>
            <p:nvPr/>
          </p:nvSpPr>
          <p:spPr>
            <a:xfrm>
              <a:off x="5572132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Gruppo 78"/>
          <p:cNvGrpSpPr/>
          <p:nvPr/>
        </p:nvGrpSpPr>
        <p:grpSpPr>
          <a:xfrm rot="12371707">
            <a:off x="5117761" y="4253167"/>
            <a:ext cx="1500198" cy="214314"/>
            <a:chOff x="4572000" y="1357298"/>
            <a:chExt cx="1500198" cy="214314"/>
          </a:xfrm>
        </p:grpSpPr>
        <p:sp>
          <p:nvSpPr>
            <p:cNvPr id="80" name="Gallone 79"/>
            <p:cNvSpPr/>
            <p:nvPr/>
          </p:nvSpPr>
          <p:spPr>
            <a:xfrm>
              <a:off x="4572000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81" name="Gallone 80"/>
            <p:cNvSpPr/>
            <p:nvPr/>
          </p:nvSpPr>
          <p:spPr>
            <a:xfrm>
              <a:off x="5072066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82" name="Gallone 81"/>
            <p:cNvSpPr/>
            <p:nvPr/>
          </p:nvSpPr>
          <p:spPr>
            <a:xfrm>
              <a:off x="5572132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uppo 83"/>
          <p:cNvGrpSpPr/>
          <p:nvPr/>
        </p:nvGrpSpPr>
        <p:grpSpPr>
          <a:xfrm rot="5400000">
            <a:off x="3621489" y="5164032"/>
            <a:ext cx="1500198" cy="214314"/>
            <a:chOff x="4572000" y="1357298"/>
            <a:chExt cx="1500198" cy="214314"/>
          </a:xfrm>
        </p:grpSpPr>
        <p:sp>
          <p:nvSpPr>
            <p:cNvPr id="85" name="Gallone 84"/>
            <p:cNvSpPr/>
            <p:nvPr/>
          </p:nvSpPr>
          <p:spPr>
            <a:xfrm>
              <a:off x="4572000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86" name="Gallone 85"/>
            <p:cNvSpPr/>
            <p:nvPr/>
          </p:nvSpPr>
          <p:spPr>
            <a:xfrm>
              <a:off x="5072066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87" name="Gallone 86"/>
            <p:cNvSpPr/>
            <p:nvPr/>
          </p:nvSpPr>
          <p:spPr>
            <a:xfrm>
              <a:off x="5572132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po 87"/>
          <p:cNvGrpSpPr/>
          <p:nvPr/>
        </p:nvGrpSpPr>
        <p:grpSpPr>
          <a:xfrm rot="16182374">
            <a:off x="3895806" y="5032564"/>
            <a:ext cx="1500198" cy="214314"/>
            <a:chOff x="4572000" y="1357298"/>
            <a:chExt cx="1500198" cy="214314"/>
          </a:xfrm>
        </p:grpSpPr>
        <p:sp>
          <p:nvSpPr>
            <p:cNvPr id="89" name="Gallone 88"/>
            <p:cNvSpPr/>
            <p:nvPr/>
          </p:nvSpPr>
          <p:spPr>
            <a:xfrm>
              <a:off x="4572000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0" name="Gallone 89"/>
            <p:cNvSpPr/>
            <p:nvPr/>
          </p:nvSpPr>
          <p:spPr>
            <a:xfrm>
              <a:off x="5072066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1" name="Gallone 90"/>
            <p:cNvSpPr/>
            <p:nvPr/>
          </p:nvSpPr>
          <p:spPr>
            <a:xfrm>
              <a:off x="5572132" y="1357298"/>
              <a:ext cx="500066" cy="21431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uppo 52"/>
          <p:cNvGrpSpPr/>
          <p:nvPr/>
        </p:nvGrpSpPr>
        <p:grpSpPr>
          <a:xfrm>
            <a:off x="-12532" y="44624"/>
            <a:ext cx="8688988" cy="6627012"/>
            <a:chOff x="-12532" y="44624"/>
            <a:chExt cx="8688988" cy="6627012"/>
          </a:xfrm>
        </p:grpSpPr>
        <p:pic>
          <p:nvPicPr>
            <p:cNvPr id="54" name="Picture 2" descr="LOGO TS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504" y="6093296"/>
              <a:ext cx="1236889" cy="57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9" descr="C:\Users\Max\Desktop\LAVORO\000 LAVORI\Mediterraneo\000 PROGETTI\TST\FSE 2007-2013 loghi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6153" y="351872"/>
              <a:ext cx="6260303" cy="825504"/>
            </a:xfrm>
            <a:prstGeom prst="rect">
              <a:avLst/>
            </a:prstGeom>
            <a:noFill/>
          </p:spPr>
        </p:pic>
        <p:pic>
          <p:nvPicPr>
            <p:cNvPr id="56" name="Picture 2" descr="C:\Users\Armando Mauro\Desktop\Piano PC presentazione SALERNO\materiali\Salerno-Stemm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532" y="44624"/>
              <a:ext cx="148818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Connettore 1 56"/>
            <p:cNvCxnSpPr/>
            <p:nvPr/>
          </p:nvCxnSpPr>
          <p:spPr>
            <a:xfrm>
              <a:off x="1763688" y="188640"/>
              <a:ext cx="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29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25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dvAuto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40768"/>
            <a:ext cx="6480925" cy="5184740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40768"/>
            <a:ext cx="6480925" cy="5184740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340768"/>
            <a:ext cx="6480925" cy="5184740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340768"/>
            <a:ext cx="6480925" cy="5192924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4" y="1340768"/>
            <a:ext cx="6480925" cy="5184740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sp>
        <p:nvSpPr>
          <p:cNvPr id="68" name="Rettangolo 67"/>
          <p:cNvSpPr/>
          <p:nvPr/>
        </p:nvSpPr>
        <p:spPr>
          <a:xfrm>
            <a:off x="165548" y="2132856"/>
            <a:ext cx="2534243" cy="646331"/>
          </a:xfrm>
          <a:prstGeom prst="rect">
            <a:avLst/>
          </a:prstGeom>
          <a:solidFill>
            <a:schemeClr val="bg1"/>
          </a:soli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692725"/>
                </a:solidFill>
              </a:rPr>
              <a:t>Cartografia vettoriale </a:t>
            </a:r>
            <a:r>
              <a:rPr lang="it-IT" dirty="0" err="1" smtClean="0">
                <a:solidFill>
                  <a:srgbClr val="692725"/>
                </a:solidFill>
              </a:rPr>
              <a:t>multiscala</a:t>
            </a:r>
            <a:endParaRPr lang="it-IT" dirty="0" smtClean="0">
              <a:solidFill>
                <a:srgbClr val="692725"/>
              </a:solidFill>
            </a:endParaRPr>
          </a:p>
        </p:txBody>
      </p:sp>
      <p:sp>
        <p:nvSpPr>
          <p:cNvPr id="72" name="Rettangolo 71"/>
          <p:cNvSpPr/>
          <p:nvPr/>
        </p:nvSpPr>
        <p:spPr>
          <a:xfrm>
            <a:off x="165548" y="2926685"/>
            <a:ext cx="2534243" cy="1200329"/>
          </a:xfrm>
          <a:prstGeom prst="rect">
            <a:avLst/>
          </a:prstGeom>
          <a:solidFill>
            <a:schemeClr val="bg1"/>
          </a:soli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692725"/>
                </a:solidFill>
              </a:rPr>
              <a:t>Codifica edifici sensibili con informazioni di dettaglio</a:t>
            </a: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669" y="3997513"/>
            <a:ext cx="2523813" cy="2217073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sp>
        <p:nvSpPr>
          <p:cNvPr id="43" name="CasellaDiTesto 42"/>
          <p:cNvSpPr txBox="1"/>
          <p:nvPr/>
        </p:nvSpPr>
        <p:spPr>
          <a:xfrm>
            <a:off x="5436196" y="6559460"/>
            <a:ext cx="32896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 a cura dei Sistemi Informativi del Comune di Salerno</a:t>
            </a:r>
            <a:endParaRPr lang="it-IT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Ovale 43"/>
          <p:cNvSpPr/>
          <p:nvPr/>
        </p:nvSpPr>
        <p:spPr>
          <a:xfrm>
            <a:off x="5464672" y="2955261"/>
            <a:ext cx="8639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-12532" y="44624"/>
            <a:ext cx="8688988" cy="6627012"/>
            <a:chOff x="-12532" y="44624"/>
            <a:chExt cx="8688988" cy="6627012"/>
          </a:xfrm>
        </p:grpSpPr>
        <p:pic>
          <p:nvPicPr>
            <p:cNvPr id="13" name="Picture 2" descr="LOGO TS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504" y="6093296"/>
              <a:ext cx="1236889" cy="57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" descr="C:\Users\Max\Desktop\LAVORO\000 LAVORI\Mediterraneo\000 PROGETTI\TST\FSE 2007-2013 loghi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16153" y="351872"/>
              <a:ext cx="6260303" cy="825504"/>
            </a:xfrm>
            <a:prstGeom prst="rect">
              <a:avLst/>
            </a:prstGeom>
            <a:noFill/>
          </p:spPr>
        </p:pic>
        <p:pic>
          <p:nvPicPr>
            <p:cNvPr id="15" name="Picture 2" descr="C:\Users\Armando Mauro\Desktop\Piano PC presentazione SALERNO\materiali\Salerno-Stemm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532" y="44624"/>
              <a:ext cx="148818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Connettore 1 15"/>
            <p:cNvCxnSpPr/>
            <p:nvPr/>
          </p:nvCxnSpPr>
          <p:spPr>
            <a:xfrm>
              <a:off x="1763688" y="188640"/>
              <a:ext cx="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79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2" grpId="0" animBg="1"/>
      <p:bldP spid="43" grpId="0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87" y="1340769"/>
            <a:ext cx="6484772" cy="5187818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90" y="1340769"/>
            <a:ext cx="6484773" cy="5187818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82" y="1340769"/>
            <a:ext cx="6484773" cy="5187818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83" y="1340769"/>
            <a:ext cx="6484772" cy="5187818"/>
          </a:xfrm>
          <a:prstGeom prst="rect">
            <a:avLst/>
          </a:prstGeom>
          <a:ln>
            <a:noFill/>
          </a:ln>
          <a:effectLst>
            <a:outerShdw blurRad="254000" dist="762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89" y="3966008"/>
            <a:ext cx="283465" cy="283465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59295" y="2132856"/>
            <a:ext cx="2534243" cy="646331"/>
          </a:xfrm>
          <a:prstGeom prst="rect">
            <a:avLst/>
          </a:prstGeom>
          <a:solidFill>
            <a:schemeClr val="bg1"/>
          </a:soli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692725"/>
                </a:solidFill>
              </a:rPr>
              <a:t>Dettaglio toponomastico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59295" y="2920949"/>
            <a:ext cx="2534243" cy="646331"/>
          </a:xfrm>
          <a:prstGeom prst="rect">
            <a:avLst/>
          </a:prstGeom>
          <a:solidFill>
            <a:schemeClr val="bg1"/>
          </a:soli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692725"/>
                </a:solidFill>
              </a:rPr>
              <a:t>Gestione dinamica degli eventi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59295" y="3721544"/>
            <a:ext cx="2534243" cy="646331"/>
          </a:xfrm>
          <a:prstGeom prst="rect">
            <a:avLst/>
          </a:prstGeom>
          <a:solidFill>
            <a:schemeClr val="bg1"/>
          </a:soli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692725"/>
                </a:solidFill>
              </a:rPr>
              <a:t>Individuazione viabilità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59295" y="4518711"/>
            <a:ext cx="2534243" cy="646331"/>
          </a:xfrm>
          <a:prstGeom prst="rect">
            <a:avLst/>
          </a:prstGeom>
          <a:solidFill>
            <a:schemeClr val="bg1"/>
          </a:soli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692725"/>
                </a:solidFill>
              </a:rPr>
              <a:t>Numerazione civica e popolazione coinvolta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436196" y="6559460"/>
            <a:ext cx="32896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 a cura dei Sistemi Informativi del Comune di Salerno</a:t>
            </a:r>
            <a:endParaRPr lang="it-IT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-12532" y="44624"/>
            <a:ext cx="8688988" cy="6627012"/>
            <a:chOff x="-12532" y="44624"/>
            <a:chExt cx="8688988" cy="6627012"/>
          </a:xfrm>
        </p:grpSpPr>
        <p:pic>
          <p:nvPicPr>
            <p:cNvPr id="18" name="Picture 2" descr="LOGO TS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504" y="6093296"/>
              <a:ext cx="1236889" cy="578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 descr="C:\Users\Max\Desktop\LAVORO\000 LAVORI\Mediterraneo\000 PROGETTI\TST\FSE 2007-2013 loghi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6153" y="351872"/>
              <a:ext cx="6260303" cy="825504"/>
            </a:xfrm>
            <a:prstGeom prst="rect">
              <a:avLst/>
            </a:prstGeom>
            <a:noFill/>
          </p:spPr>
        </p:pic>
        <p:pic>
          <p:nvPicPr>
            <p:cNvPr id="20" name="Picture 2" descr="C:\Users\Armando Mauro\Desktop\Piano PC presentazione SALERNO\materiali\Salerno-Stemm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532" y="44624"/>
              <a:ext cx="148818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>
              <a:off x="1763688" y="188640"/>
              <a:ext cx="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61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Max\Desktop\FSE 2007-2013 loghi2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6152" y="188640"/>
            <a:ext cx="2080264" cy="667514"/>
          </a:xfrm>
          <a:prstGeom prst="rect">
            <a:avLst/>
          </a:prstGeom>
          <a:noFill/>
        </p:spPr>
      </p:pic>
      <p:pic>
        <p:nvPicPr>
          <p:cNvPr id="4100" name="Picture 4" descr="C:\Users\Max\Desktop\FSE 2007-2013 loghi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766" y="188640"/>
            <a:ext cx="2958090" cy="699518"/>
          </a:xfrm>
          <a:prstGeom prst="rect">
            <a:avLst/>
          </a:prstGeom>
          <a:noFill/>
        </p:spPr>
      </p:pic>
      <p:pic>
        <p:nvPicPr>
          <p:cNvPr id="5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34" y="831273"/>
            <a:ext cx="1692485" cy="16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0113" y="5323667"/>
            <a:ext cx="1799999" cy="8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309868" y="3645024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GRAZIE PER L’ATTENZIONE!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ARMAND~1\AppData\Local\Temp\Rar$DRa0.128\3dbeb0a02ad8c417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7" b="52453"/>
          <a:stretch/>
        </p:blipFill>
        <p:spPr bwMode="auto">
          <a:xfrm>
            <a:off x="2822036" y="2674304"/>
            <a:ext cx="3788627" cy="8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656481" y="6156012"/>
            <a:ext cx="206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chemeClr val="tx2">
                    <a:lumMod val="75000"/>
                  </a:schemeClr>
                </a:solidFill>
              </a:rPr>
              <a:t>- 27 MAGGIO 2016 -</a:t>
            </a:r>
            <a:endParaRPr lang="it-IT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004048" y="1628800"/>
            <a:ext cx="38884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DELIBERA GIUNTA REGIONALE CAMPANIA</a:t>
            </a:r>
          </a:p>
          <a:p>
            <a:r>
              <a:rPr lang="it-IT" sz="1600" dirty="0" smtClean="0">
                <a:solidFill>
                  <a:srgbClr val="FF0000"/>
                </a:solidFill>
              </a:rPr>
              <a:t>N.146 del 27/05/2013</a:t>
            </a:r>
          </a:p>
          <a:p>
            <a:r>
              <a:rPr lang="it-IT" sz="1600" b="1" dirty="0" smtClean="0"/>
              <a:t>POR FESR 2007/2013: OBIETTIVO OPERATIVO 1.6: "PREVENZIONE DEI RISCHI NATURALI ED ANTROPICI". </a:t>
            </a:r>
            <a:r>
              <a:rPr lang="it-IT" sz="1600" dirty="0" smtClean="0"/>
              <a:t>ATTIVITA' B DELL'O.O. 1.6 - </a:t>
            </a:r>
            <a:r>
              <a:rPr lang="it-IT" sz="1600" b="1" dirty="0" smtClean="0"/>
              <a:t>SUPPORTO ALLE PROVINCE ED AI COMUNI PER LA PIANIFICAZIONE DELLA PROTEZIONE CIVILE IN AREE TERRITORIALI VULNERABILI </a:t>
            </a:r>
            <a:endParaRPr lang="it-IT" sz="1600" b="1" dirty="0"/>
          </a:p>
          <a:p>
            <a:endParaRPr lang="it-IT" dirty="0" smtClean="0"/>
          </a:p>
          <a:p>
            <a:r>
              <a:rPr lang="it-IT" sz="1600" dirty="0" smtClean="0"/>
              <a:t>Allegato:</a:t>
            </a:r>
            <a:endParaRPr lang="it-IT" sz="1600" dirty="0"/>
          </a:p>
          <a:p>
            <a:r>
              <a:rPr lang="it-IT" sz="1600" b="1" dirty="0" smtClean="0"/>
              <a:t>LINEE GUIDA PER LA REDAZIONE DEI PIANI COMUNALI DI PROTEZIONE CIVILE</a:t>
            </a:r>
          </a:p>
          <a:p>
            <a:endParaRPr lang="it-IT" dirty="0"/>
          </a:p>
          <a:p>
            <a:r>
              <a:rPr lang="it-IT" sz="1400" dirty="0" smtClean="0"/>
              <a:t>Nella DGRC:</a:t>
            </a:r>
          </a:p>
          <a:p>
            <a:r>
              <a:rPr lang="it-IT" sz="1400" dirty="0" smtClean="0"/>
              <a:t>«di rendere </a:t>
            </a:r>
            <a:r>
              <a:rPr lang="it-IT" sz="1400" b="1" dirty="0" smtClean="0">
                <a:solidFill>
                  <a:srgbClr val="FF0000"/>
                </a:solidFill>
              </a:rPr>
              <a:t>obbligatorio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smtClean="0"/>
              <a:t>che i piani di protezione civile siano redatti </a:t>
            </a:r>
            <a:r>
              <a:rPr lang="it-IT" sz="1400" b="1" dirty="0" smtClean="0">
                <a:solidFill>
                  <a:srgbClr val="FF0000"/>
                </a:solidFill>
              </a:rPr>
              <a:t>in conformità delle “Linee Guida” che si approvano e si allegano </a:t>
            </a:r>
            <a:r>
              <a:rPr lang="it-IT" sz="1400" dirty="0" smtClean="0"/>
              <a:t>come parte integrante della presente deliberazione, pena l'esclusione dai finanziamenti in argomento;»</a:t>
            </a:r>
          </a:p>
        </p:txBody>
      </p:sp>
      <p:pic>
        <p:nvPicPr>
          <p:cNvPr id="10" name="Picture 2" descr="C:\Users\Armando Mauro\Desktop\SALERNO_FRAME\LInee guida Piani di Emergenza Comunal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97911"/>
            <a:ext cx="3424412" cy="473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9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56992"/>
            <a:ext cx="2392253" cy="111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:\Users\Armando Mauro\Downloads\image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624"/>
            <a:ext cx="422877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rmando Mauro\Desktop\imag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63" y="1509442"/>
            <a:ext cx="448892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rmando Mauro\Desktop\officinae_n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2" y="3647377"/>
            <a:ext cx="2497128" cy="5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rmando Mauro\Desktop\imag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624"/>
            <a:ext cx="467359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rmando Mauro\Desktop\FORMA\LOGO FORMA NEW\loghi definitivi\FORMA logodef scritte top_botto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1827848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rmando Mauro\Desktop\SALERNO_FRAME\LInee guida Piani di Emergenza Comunal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97911"/>
            <a:ext cx="3424412" cy="473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292080" y="3947940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/>
              <a:t>PIANO IN</a:t>
            </a:r>
          </a:p>
          <a:p>
            <a:pPr algn="ctr"/>
            <a:r>
              <a:rPr lang="it-IT" sz="4400" dirty="0" smtClean="0"/>
              <a:t>4 ELEMENTI</a:t>
            </a:r>
            <a:endParaRPr lang="it-IT" sz="4400" dirty="0"/>
          </a:p>
        </p:txBody>
      </p:sp>
      <p:sp>
        <p:nvSpPr>
          <p:cNvPr id="12" name="Freccia a sinistra 11"/>
          <p:cNvSpPr/>
          <p:nvPr/>
        </p:nvSpPr>
        <p:spPr>
          <a:xfrm rot="12600000">
            <a:off x="5120486" y="3248299"/>
            <a:ext cx="1174858" cy="492524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3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 T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093296"/>
            <a:ext cx="1236889" cy="57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Max\Desktop\LAVORO\000 LAVORI\Mediterraneo\000 PROGETTI\TST\FSE 2007-2013 log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6153" y="351872"/>
            <a:ext cx="6260303" cy="825504"/>
          </a:xfrm>
          <a:prstGeom prst="rect">
            <a:avLst/>
          </a:prstGeom>
          <a:noFill/>
        </p:spPr>
      </p:pic>
      <p:pic>
        <p:nvPicPr>
          <p:cNvPr id="6" name="Picture 2" descr="C:\Users\Armando Mauro\Desktop\Piano PC presentazione SALERNO\materiali\Salerno-Stemm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2" y="44624"/>
            <a:ext cx="148818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>
          <a:xfrm>
            <a:off x="1763688" y="188640"/>
            <a:ext cx="0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4788024" y="1844824"/>
            <a:ext cx="38884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/>
              <a:t>1) DATI &amp;</a:t>
            </a:r>
          </a:p>
          <a:p>
            <a:pPr algn="ctr"/>
            <a:r>
              <a:rPr lang="it-IT" sz="4400" dirty="0" smtClean="0"/>
              <a:t>INFORMAZIONI</a:t>
            </a:r>
            <a:endParaRPr lang="it-IT" sz="4400" dirty="0"/>
          </a:p>
        </p:txBody>
      </p:sp>
      <p:sp>
        <p:nvSpPr>
          <p:cNvPr id="12" name="Freccia a sinistra 11"/>
          <p:cNvSpPr/>
          <p:nvPr/>
        </p:nvSpPr>
        <p:spPr>
          <a:xfrm>
            <a:off x="4807818" y="3867267"/>
            <a:ext cx="1560573" cy="79721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C:\Users\Armando Mauro\Desktop\Piano PC presentazione SALERNO\Copertina parte A O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0" y="1844824"/>
            <a:ext cx="3635714" cy="39600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e 12"/>
          <p:cNvSpPr/>
          <p:nvPr/>
        </p:nvSpPr>
        <p:spPr>
          <a:xfrm>
            <a:off x="1006253" y="4265873"/>
            <a:ext cx="2923626" cy="730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3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742</Words>
  <Application>Microsoft Office PowerPoint</Application>
  <PresentationFormat>Presentazione su schermo (4:3)</PresentationFormat>
  <Paragraphs>161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TST</dc:title>
  <dc:creator>Max</dc:creator>
  <cp:lastModifiedBy>Armando Mauro</cp:lastModifiedBy>
  <cp:revision>58</cp:revision>
  <dcterms:created xsi:type="dcterms:W3CDTF">2016-05-24T12:06:21Z</dcterms:created>
  <dcterms:modified xsi:type="dcterms:W3CDTF">2016-05-26T09:00:53Z</dcterms:modified>
</cp:coreProperties>
</file>